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9"/>
  </p:notesMasterIdLst>
  <p:handoutMasterIdLst>
    <p:handoutMasterId r:id="rId40"/>
  </p:handoutMasterIdLst>
  <p:sldIdLst>
    <p:sldId id="1779" r:id="rId7"/>
    <p:sldId id="1836" r:id="rId8"/>
    <p:sldId id="1800" r:id="rId9"/>
    <p:sldId id="1850" r:id="rId10"/>
    <p:sldId id="1851" r:id="rId11"/>
    <p:sldId id="1852" r:id="rId12"/>
    <p:sldId id="1879" r:id="rId13"/>
    <p:sldId id="1880" r:id="rId14"/>
    <p:sldId id="1881" r:id="rId15"/>
    <p:sldId id="1882" r:id="rId16"/>
    <p:sldId id="1883" r:id="rId17"/>
    <p:sldId id="1853" r:id="rId18"/>
    <p:sldId id="1878" r:id="rId19"/>
    <p:sldId id="1854" r:id="rId20"/>
    <p:sldId id="1855" r:id="rId21"/>
    <p:sldId id="1856" r:id="rId22"/>
    <p:sldId id="1857" r:id="rId23"/>
    <p:sldId id="1877" r:id="rId24"/>
    <p:sldId id="1858" r:id="rId25"/>
    <p:sldId id="1859" r:id="rId26"/>
    <p:sldId id="1874" r:id="rId27"/>
    <p:sldId id="1860" r:id="rId28"/>
    <p:sldId id="1861" r:id="rId29"/>
    <p:sldId id="1753" r:id="rId30"/>
    <p:sldId id="1755" r:id="rId31"/>
    <p:sldId id="1756" r:id="rId32"/>
    <p:sldId id="1752" r:id="rId33"/>
    <p:sldId id="1757" r:id="rId34"/>
    <p:sldId id="1758" r:id="rId35"/>
    <p:sldId id="1768" r:id="rId36"/>
    <p:sldId id="1873" r:id="rId37"/>
    <p:sldId id="680" r:id="rId38"/>
  </p:sldIdLst>
  <p:sldSz cx="12196763" cy="6858000"/>
  <p:notesSz cx="6805613" cy="9939338"/>
  <p:custDataLst>
    <p:tags r:id="rId4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91D150"/>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p:scale>
          <a:sx n="98" d="100"/>
          <a:sy n="98" d="100"/>
        </p:scale>
        <p:origin x="1040" y="6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2024/4/25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www.researchgate.net/publication/50281783_Processor_Architecture_Design_Practices_Survey_Issues/fulltext/57a7b60108ae3f45293919aa/Processor-Architecture-Design-Practices-Survey-Issues.pdf"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cs typeface="Futura Medium" panose="020B0602020204020303" pitchFamily="34" charset="-79"/>
              </a:rPr>
              <a:t>通用处理器 </a:t>
            </a:r>
            <a:r>
              <a:rPr lang="en-US" altLang="zh-CN" sz="9600" dirty="0">
                <a:solidFill>
                  <a:schemeClr val="bg1"/>
                </a:solidFill>
                <a:latin typeface="Futura Medium" panose="020B0602020204020303" pitchFamily="34" charset="-79"/>
                <a:cs typeface="Futura Medium" panose="020B0602020204020303" pitchFamily="34" charset="-79"/>
              </a:rPr>
              <a:t>CPU</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5E99701-FB2C-074E-8A74-ED08723254D1}"/>
              </a:ext>
            </a:extLst>
          </p:cNvPr>
          <p:cNvPicPr>
            <a:picLocks noChangeAspect="1"/>
          </p:cNvPicPr>
          <p:nvPr/>
        </p:nvPicPr>
        <p:blipFill>
          <a:blip r:embed="rId2"/>
          <a:stretch>
            <a:fillRect/>
          </a:stretch>
        </p:blipFill>
        <p:spPr>
          <a:xfrm>
            <a:off x="6242397" y="2205000"/>
            <a:ext cx="2651203" cy="2448000"/>
          </a:xfrm>
          <a:prstGeom prst="rect">
            <a:avLst/>
          </a:prstGeom>
        </p:spPr>
      </p:pic>
      <p:sp>
        <p:nvSpPr>
          <p:cNvPr id="6" name="标题 7">
            <a:extLst>
              <a:ext uri="{FF2B5EF4-FFF2-40B4-BE49-F238E27FC236}">
                <a16:creationId xmlns:a16="http://schemas.microsoft.com/office/drawing/2014/main" id="{91C452D4-3B40-704D-935C-05AFD25E5B84}"/>
              </a:ext>
            </a:extLst>
          </p:cNvPr>
          <p:cNvSpPr>
            <a:spLocks noGrp="1"/>
          </p:cNvSpPr>
          <p:nvPr>
            <p:ph type="title"/>
          </p:nvPr>
        </p:nvSpPr>
        <p:spPr>
          <a:xfrm>
            <a:off x="623635" y="679570"/>
            <a:ext cx="10963473" cy="589190"/>
          </a:xfrm>
        </p:spPr>
        <p:txBody>
          <a:bodyPr/>
          <a:lstStyle/>
          <a:p>
            <a:r>
              <a:rPr lang="en-US" altLang="zh-CN" dirty="0"/>
              <a:t>CPU</a:t>
            </a:r>
            <a:r>
              <a:rPr lang="zh-CN" altLang="en-US" dirty="0"/>
              <a:t> 发展历史</a:t>
            </a:r>
          </a:p>
        </p:txBody>
      </p:sp>
      <p:pic>
        <p:nvPicPr>
          <p:cNvPr id="7" name="图片 6">
            <a:extLst>
              <a:ext uri="{FF2B5EF4-FFF2-40B4-BE49-F238E27FC236}">
                <a16:creationId xmlns:a16="http://schemas.microsoft.com/office/drawing/2014/main" id="{C6187E4F-E2FA-A24A-A418-7C1DCA7E4EDC}"/>
              </a:ext>
            </a:extLst>
          </p:cNvPr>
          <p:cNvPicPr>
            <a:picLocks noChangeAspect="1"/>
          </p:cNvPicPr>
          <p:nvPr/>
        </p:nvPicPr>
        <p:blipFill rotWithShape="1">
          <a:blip r:embed="rId3"/>
          <a:srcRect l="8000" t="8000" r="8000" b="9051"/>
          <a:stretch/>
        </p:blipFill>
        <p:spPr>
          <a:xfrm>
            <a:off x="2990200" y="2205000"/>
            <a:ext cx="2478987" cy="2448000"/>
          </a:xfrm>
          <a:prstGeom prst="rect">
            <a:avLst/>
          </a:prstGeom>
        </p:spPr>
      </p:pic>
    </p:spTree>
    <p:extLst>
      <p:ext uri="{BB962C8B-B14F-4D97-AF65-F5344CB8AC3E}">
        <p14:creationId xmlns:p14="http://schemas.microsoft.com/office/powerpoint/2010/main" val="341538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127AF49-D6DB-D94A-B47B-97C093CB20FF}"/>
              </a:ext>
            </a:extLst>
          </p:cNvPr>
          <p:cNvPicPr>
            <a:picLocks noChangeAspect="1"/>
          </p:cNvPicPr>
          <p:nvPr/>
        </p:nvPicPr>
        <p:blipFill rotWithShape="1">
          <a:blip r:embed="rId2"/>
          <a:srcRect l="5900" t="5901" r="4851" b="5901"/>
          <a:stretch/>
        </p:blipFill>
        <p:spPr>
          <a:xfrm>
            <a:off x="409749" y="2420888"/>
            <a:ext cx="2914286" cy="2880000"/>
          </a:xfrm>
          <a:prstGeom prst="rect">
            <a:avLst/>
          </a:prstGeom>
        </p:spPr>
      </p:pic>
      <p:pic>
        <p:nvPicPr>
          <p:cNvPr id="6" name="图片 5">
            <a:extLst>
              <a:ext uri="{FF2B5EF4-FFF2-40B4-BE49-F238E27FC236}">
                <a16:creationId xmlns:a16="http://schemas.microsoft.com/office/drawing/2014/main" id="{F49A6C80-71E0-2448-BE09-5424203E17BC}"/>
              </a:ext>
            </a:extLst>
          </p:cNvPr>
          <p:cNvPicPr>
            <a:picLocks noChangeAspect="1"/>
          </p:cNvPicPr>
          <p:nvPr/>
        </p:nvPicPr>
        <p:blipFill rotWithShape="1">
          <a:blip r:embed="rId3"/>
          <a:srcRect l="25121" t="9875" r="25120" b="9873"/>
          <a:stretch/>
        </p:blipFill>
        <p:spPr>
          <a:xfrm>
            <a:off x="3333565" y="2420888"/>
            <a:ext cx="2379130" cy="2880000"/>
          </a:xfrm>
          <a:prstGeom prst="rect">
            <a:avLst/>
          </a:prstGeom>
        </p:spPr>
      </p:pic>
      <p:pic>
        <p:nvPicPr>
          <p:cNvPr id="7" name="图片 6">
            <a:extLst>
              <a:ext uri="{FF2B5EF4-FFF2-40B4-BE49-F238E27FC236}">
                <a16:creationId xmlns:a16="http://schemas.microsoft.com/office/drawing/2014/main" id="{53D8AEFF-2FC4-7640-B53F-D705C58B2CF2}"/>
              </a:ext>
            </a:extLst>
          </p:cNvPr>
          <p:cNvPicPr>
            <a:picLocks noChangeAspect="1"/>
          </p:cNvPicPr>
          <p:nvPr/>
        </p:nvPicPr>
        <p:blipFill rotWithShape="1">
          <a:blip r:embed="rId4"/>
          <a:srcRect l="15980" t="11445" r="13400" b="19382"/>
          <a:stretch/>
        </p:blipFill>
        <p:spPr>
          <a:xfrm>
            <a:off x="6155390" y="2420888"/>
            <a:ext cx="2940224" cy="2880000"/>
          </a:xfrm>
          <a:prstGeom prst="rect">
            <a:avLst/>
          </a:prstGeom>
        </p:spPr>
      </p:pic>
      <p:pic>
        <p:nvPicPr>
          <p:cNvPr id="8" name="图片 7">
            <a:extLst>
              <a:ext uri="{FF2B5EF4-FFF2-40B4-BE49-F238E27FC236}">
                <a16:creationId xmlns:a16="http://schemas.microsoft.com/office/drawing/2014/main" id="{6718631C-87C6-B34D-B0A5-738087AE7F2B}"/>
              </a:ext>
            </a:extLst>
          </p:cNvPr>
          <p:cNvPicPr>
            <a:picLocks noChangeAspect="1"/>
          </p:cNvPicPr>
          <p:nvPr/>
        </p:nvPicPr>
        <p:blipFill>
          <a:blip r:embed="rId5"/>
          <a:stretch>
            <a:fillRect/>
          </a:stretch>
        </p:blipFill>
        <p:spPr>
          <a:xfrm>
            <a:off x="9094205" y="2420887"/>
            <a:ext cx="2914286" cy="2932001"/>
          </a:xfrm>
          <a:prstGeom prst="rect">
            <a:avLst/>
          </a:prstGeom>
        </p:spPr>
      </p:pic>
      <p:sp>
        <p:nvSpPr>
          <p:cNvPr id="9" name="标题 7">
            <a:extLst>
              <a:ext uri="{FF2B5EF4-FFF2-40B4-BE49-F238E27FC236}">
                <a16:creationId xmlns:a16="http://schemas.microsoft.com/office/drawing/2014/main" id="{20AF0FB2-53FD-5149-B3BF-24B04D3D97E4}"/>
              </a:ext>
            </a:extLst>
          </p:cNvPr>
          <p:cNvSpPr>
            <a:spLocks noGrp="1"/>
          </p:cNvSpPr>
          <p:nvPr>
            <p:ph type="title"/>
          </p:nvPr>
        </p:nvSpPr>
        <p:spPr>
          <a:xfrm>
            <a:off x="623635" y="679570"/>
            <a:ext cx="10963473" cy="589190"/>
          </a:xfrm>
        </p:spPr>
        <p:txBody>
          <a:bodyPr/>
          <a:lstStyle/>
          <a:p>
            <a:r>
              <a:rPr lang="en-US" altLang="zh-CN" dirty="0"/>
              <a:t>CPU</a:t>
            </a:r>
            <a:r>
              <a:rPr lang="zh-CN" altLang="en-US" dirty="0"/>
              <a:t> 发展历史</a:t>
            </a:r>
          </a:p>
        </p:txBody>
      </p:sp>
    </p:spTree>
    <p:extLst>
      <p:ext uri="{BB962C8B-B14F-4D97-AF65-F5344CB8AC3E}">
        <p14:creationId xmlns:p14="http://schemas.microsoft.com/office/powerpoint/2010/main" val="1519044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dirty="0"/>
              <a:t>从彼时至今，无论</a:t>
            </a:r>
            <a:r>
              <a:rPr lang="en-US" altLang="zh-CN" dirty="0"/>
              <a:t>CPU</a:t>
            </a:r>
            <a:r>
              <a:rPr lang="zh-CN" altLang="en-US" dirty="0"/>
              <a:t>的具体实现怎么变、晶体管数量翻多少番，它的构成始终由运算器、控制器和寄存器这三大部分组成。</a:t>
            </a:r>
          </a:p>
        </p:txBody>
      </p:sp>
      <p:pic>
        <p:nvPicPr>
          <p:cNvPr id="7" name="图片 6">
            <a:extLst>
              <a:ext uri="{FF2B5EF4-FFF2-40B4-BE49-F238E27FC236}">
                <a16:creationId xmlns:a16="http://schemas.microsoft.com/office/drawing/2014/main" id="{0770E6A7-2BAC-D44F-A09B-1AD76B8140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29731" y="2673230"/>
            <a:ext cx="6337300" cy="3505200"/>
          </a:xfrm>
          <a:prstGeom prst="rect">
            <a:avLst/>
          </a:prstGeom>
        </p:spPr>
      </p:pic>
    </p:spTree>
    <p:extLst>
      <p:ext uri="{BB962C8B-B14F-4D97-AF65-F5344CB8AC3E}">
        <p14:creationId xmlns:p14="http://schemas.microsoft.com/office/powerpoint/2010/main" val="3148485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dirty="0"/>
              <a:t>从彼时至今，无论</a:t>
            </a:r>
            <a:r>
              <a:rPr lang="en-US" altLang="zh-CN" dirty="0"/>
              <a:t>CPU</a:t>
            </a:r>
            <a:r>
              <a:rPr lang="zh-CN" altLang="en-US" dirty="0"/>
              <a:t>的具体实现怎么变、晶体管数量翻多少番，它的构成始终由运算器、控制器和寄存器这三大部分组成。</a:t>
            </a:r>
          </a:p>
        </p:txBody>
      </p:sp>
      <p:pic>
        <p:nvPicPr>
          <p:cNvPr id="4" name="图片 3">
            <a:extLst>
              <a:ext uri="{FF2B5EF4-FFF2-40B4-BE49-F238E27FC236}">
                <a16:creationId xmlns:a16="http://schemas.microsoft.com/office/drawing/2014/main" id="{C85593AB-F7F7-C848-8D03-C2537686CD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7821" y="2682010"/>
            <a:ext cx="6105996" cy="3785267"/>
          </a:xfrm>
          <a:prstGeom prst="rect">
            <a:avLst/>
          </a:prstGeom>
        </p:spPr>
      </p:pic>
      <p:pic>
        <p:nvPicPr>
          <p:cNvPr id="2" name="图片 1">
            <a:extLst>
              <a:ext uri="{FF2B5EF4-FFF2-40B4-BE49-F238E27FC236}">
                <a16:creationId xmlns:a16="http://schemas.microsoft.com/office/drawing/2014/main" id="{E3EADBCD-623B-CD4C-833C-247B6E8FF385}"/>
              </a:ext>
            </a:extLst>
          </p:cNvPr>
          <p:cNvPicPr>
            <a:picLocks noChangeAspect="1"/>
          </p:cNvPicPr>
          <p:nvPr/>
        </p:nvPicPr>
        <p:blipFill>
          <a:blip r:embed="rId3"/>
          <a:stretch>
            <a:fillRect/>
          </a:stretch>
        </p:blipFill>
        <p:spPr>
          <a:xfrm>
            <a:off x="7610549" y="2564904"/>
            <a:ext cx="3312368" cy="3903862"/>
          </a:xfrm>
          <a:prstGeom prst="rect">
            <a:avLst/>
          </a:prstGeom>
        </p:spPr>
      </p:pic>
    </p:spTree>
    <p:extLst>
      <p:ext uri="{BB962C8B-B14F-4D97-AF65-F5344CB8AC3E}">
        <p14:creationId xmlns:p14="http://schemas.microsoft.com/office/powerpoint/2010/main" val="1149434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720080"/>
          </a:xfrm>
        </p:spPr>
        <p:txBody>
          <a:bodyPr/>
          <a:lstStyle/>
          <a:p>
            <a:r>
              <a:rPr lang="zh-CN" altLang="en-US" b="1" dirty="0"/>
              <a:t>运算器：</a:t>
            </a:r>
            <a:r>
              <a:rPr lang="zh-CN" altLang="en-US" dirty="0"/>
              <a:t>也叫算术逻辑单元（</a:t>
            </a:r>
            <a:r>
              <a:rPr lang="en-US" altLang="zh-CN" dirty="0"/>
              <a:t>ALU</a:t>
            </a:r>
            <a:r>
              <a:rPr lang="zh-CN" altLang="en-US" dirty="0"/>
              <a:t>），负责算术运算和逻辑运算。</a:t>
            </a:r>
            <a:endParaRPr lang="en-US" altLang="zh-CN" dirty="0"/>
          </a:p>
        </p:txBody>
      </p:sp>
      <p:pic>
        <p:nvPicPr>
          <p:cNvPr id="7" name="图片 6">
            <a:extLst>
              <a:ext uri="{FF2B5EF4-FFF2-40B4-BE49-F238E27FC236}">
                <a16:creationId xmlns:a16="http://schemas.microsoft.com/office/drawing/2014/main" id="{95178F69-13F4-9347-875B-C05990FD9C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891911" y="1738099"/>
            <a:ext cx="4260735" cy="4932984"/>
          </a:xfrm>
          <a:prstGeom prst="rect">
            <a:avLst/>
          </a:prstGeom>
        </p:spPr>
      </p:pic>
      <p:pic>
        <p:nvPicPr>
          <p:cNvPr id="4" name="图片 3">
            <a:extLst>
              <a:ext uri="{FF2B5EF4-FFF2-40B4-BE49-F238E27FC236}">
                <a16:creationId xmlns:a16="http://schemas.microsoft.com/office/drawing/2014/main" id="{6A6B5031-AD36-7A42-9212-C9A8DB9130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7581" y="2102329"/>
            <a:ext cx="3044656" cy="4204525"/>
          </a:xfrm>
          <a:prstGeom prst="rect">
            <a:avLst/>
          </a:prstGeom>
        </p:spPr>
      </p:pic>
    </p:spTree>
    <p:extLst>
      <p:ext uri="{BB962C8B-B14F-4D97-AF65-F5344CB8AC3E}">
        <p14:creationId xmlns:p14="http://schemas.microsoft.com/office/powerpoint/2010/main" val="122839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b="1" dirty="0"/>
              <a:t>寄存器：</a:t>
            </a:r>
            <a:r>
              <a:rPr lang="zh-CN" altLang="en-US" dirty="0"/>
              <a:t>分为指令寄存器和数据寄存器，负责暂存指令、</a:t>
            </a:r>
            <a:r>
              <a:rPr lang="en-US" altLang="zh-CN" dirty="0"/>
              <a:t>ALU</a:t>
            </a:r>
            <a:r>
              <a:rPr lang="zh-CN" altLang="en-US" dirty="0"/>
              <a:t>所需操作数、</a:t>
            </a:r>
            <a:r>
              <a:rPr lang="en-US" altLang="zh-CN" dirty="0"/>
              <a:t>ALU</a:t>
            </a:r>
            <a:r>
              <a:rPr lang="zh-CN" altLang="en-US" dirty="0"/>
              <a:t>算出结果等。</a:t>
            </a:r>
            <a:endParaRPr lang="en-US" altLang="zh-CN" dirty="0"/>
          </a:p>
        </p:txBody>
      </p:sp>
      <p:pic>
        <p:nvPicPr>
          <p:cNvPr id="4" name="图片 3">
            <a:extLst>
              <a:ext uri="{FF2B5EF4-FFF2-40B4-BE49-F238E27FC236}">
                <a16:creationId xmlns:a16="http://schemas.microsoft.com/office/drawing/2014/main" id="{F87BEF64-7180-1745-96E9-6C41E1637B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9749" y="2415907"/>
            <a:ext cx="6702212" cy="3367347"/>
          </a:xfrm>
          <a:prstGeom prst="rect">
            <a:avLst/>
          </a:prstGeom>
        </p:spPr>
      </p:pic>
      <p:graphicFrame>
        <p:nvGraphicFramePr>
          <p:cNvPr id="9" name="表格 8">
            <a:extLst>
              <a:ext uri="{FF2B5EF4-FFF2-40B4-BE49-F238E27FC236}">
                <a16:creationId xmlns:a16="http://schemas.microsoft.com/office/drawing/2014/main" id="{5742DB77-0A12-DB41-9CED-CF3EB700945F}"/>
              </a:ext>
            </a:extLst>
          </p:cNvPr>
          <p:cNvGraphicFramePr>
            <a:graphicFrameLocks noGrp="1"/>
          </p:cNvGraphicFramePr>
          <p:nvPr>
            <p:extLst>
              <p:ext uri="{D42A27DB-BD31-4B8C-83A1-F6EECF244321}">
                <p14:modId xmlns:p14="http://schemas.microsoft.com/office/powerpoint/2010/main" val="1929574"/>
              </p:ext>
            </p:extLst>
          </p:nvPr>
        </p:nvGraphicFramePr>
        <p:xfrm>
          <a:off x="7466533" y="2348880"/>
          <a:ext cx="4248472" cy="3546611"/>
        </p:xfrm>
        <a:graphic>
          <a:graphicData uri="http://schemas.openxmlformats.org/drawingml/2006/table">
            <a:tbl>
              <a:tblPr/>
              <a:tblGrid>
                <a:gridCol w="626824">
                  <a:extLst>
                    <a:ext uri="{9D8B030D-6E8A-4147-A177-3AD203B41FA5}">
                      <a16:colId xmlns:a16="http://schemas.microsoft.com/office/drawing/2014/main" val="1189140174"/>
                    </a:ext>
                  </a:extLst>
                </a:gridCol>
                <a:gridCol w="525304">
                  <a:extLst>
                    <a:ext uri="{9D8B030D-6E8A-4147-A177-3AD203B41FA5}">
                      <a16:colId xmlns:a16="http://schemas.microsoft.com/office/drawing/2014/main" val="1026118873"/>
                    </a:ext>
                  </a:extLst>
                </a:gridCol>
                <a:gridCol w="1368152">
                  <a:extLst>
                    <a:ext uri="{9D8B030D-6E8A-4147-A177-3AD203B41FA5}">
                      <a16:colId xmlns:a16="http://schemas.microsoft.com/office/drawing/2014/main" val="1534638603"/>
                    </a:ext>
                  </a:extLst>
                </a:gridCol>
                <a:gridCol w="1728192">
                  <a:extLst>
                    <a:ext uri="{9D8B030D-6E8A-4147-A177-3AD203B41FA5}">
                      <a16:colId xmlns:a16="http://schemas.microsoft.com/office/drawing/2014/main" val="2938807911"/>
                    </a:ext>
                  </a:extLst>
                </a:gridCol>
              </a:tblGrid>
              <a:tr h="503299">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200" b="0" dirty="0">
                          <a:solidFill>
                            <a:srgbClr val="677489"/>
                          </a:solidFill>
                          <a:effectLst/>
                          <a:latin typeface="Gill Sans MT" panose="020B0502020104020203" pitchFamily="34" charset="0"/>
                          <a:ea typeface="Microsoft YaHei" panose="020B0503020204020204" pitchFamily="34" charset="-122"/>
                        </a:rPr>
                        <a:t>Reg.</a:t>
                      </a:r>
                      <a:r>
                        <a:rPr lang="zh-CN" altLang="en-US" sz="1200" b="0" dirty="0">
                          <a:solidFill>
                            <a:srgbClr val="677489"/>
                          </a:solidFill>
                          <a:effectLst/>
                          <a:latin typeface="Gill Sans MT" panose="020B0502020104020203" pitchFamily="34" charset="0"/>
                          <a:ea typeface="Microsoft YaHei" panose="020B0503020204020204" pitchFamily="34" charset="-122"/>
                        </a:rPr>
                        <a:t> </a:t>
                      </a:r>
                      <a:r>
                        <a:rPr lang="en-US" altLang="zh-CN" sz="1200" b="0" dirty="0">
                          <a:solidFill>
                            <a:srgbClr val="677489"/>
                          </a:solidFill>
                          <a:effectLst/>
                          <a:latin typeface="Gill Sans MT" panose="020B0502020104020203" pitchFamily="34" charset="0"/>
                          <a:ea typeface="Microsoft YaHei" panose="020B0503020204020204" pitchFamily="34" charset="-122"/>
                        </a:rPr>
                        <a:t>Symbol</a:t>
                      </a:r>
                      <a:endParaRPr lang="zh-CN" altLang="en-US" sz="12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200" b="0" dirty="0">
                          <a:solidFill>
                            <a:srgbClr val="677489"/>
                          </a:solidFill>
                          <a:effectLst/>
                          <a:latin typeface="Gill Sans MT" panose="020B0502020104020203" pitchFamily="34" charset="0"/>
                          <a:ea typeface="Microsoft YaHei" panose="020B0503020204020204" pitchFamily="34" charset="-122"/>
                        </a:rPr>
                        <a:t>No.</a:t>
                      </a:r>
                      <a:r>
                        <a:rPr lang="zh-CN" altLang="en-US" sz="1200" b="0" dirty="0">
                          <a:solidFill>
                            <a:srgbClr val="677489"/>
                          </a:solidFill>
                          <a:effectLst/>
                          <a:latin typeface="Gill Sans MT" panose="020B0502020104020203" pitchFamily="34" charset="0"/>
                          <a:ea typeface="Microsoft YaHei" panose="020B0503020204020204" pitchFamily="34" charset="-122"/>
                        </a:rPr>
                        <a:t> </a:t>
                      </a:r>
                      <a:r>
                        <a:rPr lang="en-US" altLang="zh-CN" sz="1200" b="0" dirty="0">
                          <a:solidFill>
                            <a:srgbClr val="677489"/>
                          </a:solidFill>
                          <a:effectLst/>
                          <a:latin typeface="Gill Sans MT" panose="020B0502020104020203" pitchFamily="34" charset="0"/>
                          <a:ea typeface="Microsoft YaHei" panose="020B0503020204020204" pitchFamily="34" charset="-122"/>
                        </a:rPr>
                        <a:t>of</a:t>
                      </a:r>
                      <a:r>
                        <a:rPr lang="zh-CN" altLang="en-US" sz="1200" b="0" dirty="0">
                          <a:solidFill>
                            <a:srgbClr val="677489"/>
                          </a:solidFill>
                          <a:effectLst/>
                          <a:latin typeface="Gill Sans MT" panose="020B0502020104020203" pitchFamily="34" charset="0"/>
                          <a:ea typeface="Microsoft YaHei" panose="020B0503020204020204" pitchFamily="34" charset="-122"/>
                        </a:rPr>
                        <a:t> </a:t>
                      </a:r>
                      <a:r>
                        <a:rPr lang="en-US" altLang="zh-CN" sz="1200" b="0" dirty="0">
                          <a:solidFill>
                            <a:srgbClr val="677489"/>
                          </a:solidFill>
                          <a:effectLst/>
                          <a:latin typeface="Gill Sans MT" panose="020B0502020104020203" pitchFamily="34" charset="0"/>
                          <a:ea typeface="Microsoft YaHei" panose="020B0503020204020204" pitchFamily="34" charset="-122"/>
                        </a:rPr>
                        <a:t>Bits</a:t>
                      </a:r>
                      <a:endParaRPr lang="zh-CN" altLang="en-US" sz="12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200" b="0" dirty="0">
                          <a:solidFill>
                            <a:srgbClr val="677489"/>
                          </a:solidFill>
                          <a:effectLst/>
                          <a:latin typeface="Gill Sans MT" panose="020B0502020104020203" pitchFamily="34" charset="0"/>
                          <a:ea typeface="Microsoft YaHei" panose="020B0503020204020204" pitchFamily="34" charset="-122"/>
                        </a:rPr>
                        <a:t>Register</a:t>
                      </a:r>
                      <a:endParaRPr lang="zh-CN" altLang="en-US" sz="12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200" b="0" dirty="0">
                          <a:solidFill>
                            <a:srgbClr val="677489"/>
                          </a:solidFill>
                          <a:effectLst/>
                          <a:latin typeface="Gill Sans MT" panose="020B0502020104020203" pitchFamily="34" charset="0"/>
                          <a:ea typeface="Microsoft YaHei" panose="020B0503020204020204" pitchFamily="34" charset="-122"/>
                        </a:rPr>
                        <a:t>Function</a:t>
                      </a:r>
                      <a:endParaRPr lang="zh-CN" altLang="en-US" sz="12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DR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16</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Data</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operand</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AR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12</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Address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address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for</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Mem</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AC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16</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Accumulator</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Processor</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IR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16</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Instruction</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instruction</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code</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PC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12</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Program</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Counter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address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of</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instruct</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790198176"/>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TR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16</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Temp</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temp</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data</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35711668"/>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INPR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8</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Input</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input</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char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86395777"/>
                  </a:ext>
                </a:extLst>
              </a:tr>
              <a:tr h="380414">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OUTR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8</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Output</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Register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l"/>
                      <a:r>
                        <a:rPr lang="en-US" altLang="zh-CN" sz="1200" b="0" dirty="0">
                          <a:solidFill>
                            <a:srgbClr val="374154"/>
                          </a:solidFill>
                          <a:effectLst/>
                          <a:latin typeface="Gill Sans MT" panose="020B0502020104020203" pitchFamily="34" charset="0"/>
                          <a:ea typeface="Microsoft YaHei" panose="020B0503020204020204" pitchFamily="34" charset="-122"/>
                        </a:rPr>
                        <a:t>Holds</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output</a:t>
                      </a:r>
                      <a:r>
                        <a:rPr lang="zh-CN" altLang="en-US" sz="1200" b="0" dirty="0">
                          <a:solidFill>
                            <a:srgbClr val="374154"/>
                          </a:solidFill>
                          <a:effectLst/>
                          <a:latin typeface="Gill Sans MT" panose="020B0502020104020203" pitchFamily="34" charset="0"/>
                          <a:ea typeface="Microsoft YaHei" panose="020B0503020204020204" pitchFamily="34" charset="-122"/>
                        </a:rPr>
                        <a:t> </a:t>
                      </a:r>
                      <a:r>
                        <a:rPr lang="en-US" altLang="zh-CN" sz="1200" b="0" dirty="0">
                          <a:solidFill>
                            <a:srgbClr val="374154"/>
                          </a:solidFill>
                          <a:effectLst/>
                          <a:latin typeface="Gill Sans MT" panose="020B0502020104020203" pitchFamily="34" charset="0"/>
                          <a:ea typeface="Microsoft YaHei" panose="020B0503020204020204" pitchFamily="34" charset="-122"/>
                        </a:rPr>
                        <a:t>char</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201933139"/>
                  </a:ext>
                </a:extLst>
              </a:tr>
            </a:tbl>
          </a:graphicData>
        </a:graphic>
      </p:graphicFrame>
    </p:spTree>
    <p:extLst>
      <p:ext uri="{BB962C8B-B14F-4D97-AF65-F5344CB8AC3E}">
        <p14:creationId xmlns:p14="http://schemas.microsoft.com/office/powerpoint/2010/main" val="420252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5F5D4D-B58B-8940-8197-429633E97A8C}"/>
              </a:ext>
            </a:extLst>
          </p:cNvPr>
          <p:cNvSpPr>
            <a:spLocks noGrp="1"/>
          </p:cNvSpPr>
          <p:nvPr>
            <p:ph type="title"/>
          </p:nvPr>
        </p:nvSpPr>
        <p:spPr/>
        <p:txBody>
          <a:bodyPr/>
          <a:lstStyle/>
          <a:p>
            <a:r>
              <a:rPr lang="en-US" altLang="zh-CN" dirty="0"/>
              <a:t>CPU</a:t>
            </a:r>
            <a:r>
              <a:rPr lang="zh-CN" altLang="en-US" dirty="0"/>
              <a:t> 主要组成</a:t>
            </a:r>
          </a:p>
        </p:txBody>
      </p:sp>
      <p:sp>
        <p:nvSpPr>
          <p:cNvPr id="6" name="内容占位符 5">
            <a:extLst>
              <a:ext uri="{FF2B5EF4-FFF2-40B4-BE49-F238E27FC236}">
                <a16:creationId xmlns:a16="http://schemas.microsoft.com/office/drawing/2014/main" id="{0E7A0E18-2EAC-B245-8E65-D1F269959DB5}"/>
              </a:ext>
            </a:extLst>
          </p:cNvPr>
          <p:cNvSpPr>
            <a:spLocks noGrp="1"/>
          </p:cNvSpPr>
          <p:nvPr>
            <p:ph sz="half" idx="1"/>
          </p:nvPr>
        </p:nvSpPr>
        <p:spPr>
          <a:xfrm>
            <a:off x="623635" y="1412776"/>
            <a:ext cx="10963473" cy="1152128"/>
          </a:xfrm>
        </p:spPr>
        <p:txBody>
          <a:bodyPr/>
          <a:lstStyle/>
          <a:p>
            <a:r>
              <a:rPr lang="zh-CN" altLang="en-US" b="1" dirty="0"/>
              <a:t>控制器：</a:t>
            </a:r>
            <a:r>
              <a:rPr lang="zh-CN" altLang="en-US" dirty="0"/>
              <a:t>负责调度工作，包括对要执行的指令进行译码、从内存中调取数据给寄存器、向运算器和寄存器发出具体操作指令等。</a:t>
            </a:r>
          </a:p>
        </p:txBody>
      </p:sp>
      <p:pic>
        <p:nvPicPr>
          <p:cNvPr id="8" name="图片 7">
            <a:extLst>
              <a:ext uri="{FF2B5EF4-FFF2-40B4-BE49-F238E27FC236}">
                <a16:creationId xmlns:a16="http://schemas.microsoft.com/office/drawing/2014/main" id="{03523754-9964-8048-AC8A-C53FB152F0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9869" y="2446754"/>
            <a:ext cx="4968552" cy="4031471"/>
          </a:xfrm>
          <a:prstGeom prst="rect">
            <a:avLst/>
          </a:prstGeom>
        </p:spPr>
      </p:pic>
      <p:pic>
        <p:nvPicPr>
          <p:cNvPr id="2" name="图片 1">
            <a:extLst>
              <a:ext uri="{FF2B5EF4-FFF2-40B4-BE49-F238E27FC236}">
                <a16:creationId xmlns:a16="http://schemas.microsoft.com/office/drawing/2014/main" id="{24407C60-FE8D-0040-A7F1-CA8544B71F10}"/>
              </a:ext>
            </a:extLst>
          </p:cNvPr>
          <p:cNvPicPr>
            <a:picLocks noChangeAspect="1"/>
          </p:cNvPicPr>
          <p:nvPr/>
        </p:nvPicPr>
        <p:blipFill>
          <a:blip r:embed="rId3"/>
          <a:stretch>
            <a:fillRect/>
          </a:stretch>
        </p:blipFill>
        <p:spPr>
          <a:xfrm>
            <a:off x="7232064" y="2446753"/>
            <a:ext cx="3248214" cy="4031471"/>
          </a:xfrm>
          <a:prstGeom prst="rect">
            <a:avLst/>
          </a:prstGeom>
        </p:spPr>
      </p:pic>
    </p:spTree>
    <p:extLst>
      <p:ext uri="{BB962C8B-B14F-4D97-AF65-F5344CB8AC3E}">
        <p14:creationId xmlns:p14="http://schemas.microsoft.com/office/powerpoint/2010/main" val="865952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FF9EC74-AD95-3F4D-B426-B670636C3CE4}"/>
              </a:ext>
            </a:extLst>
          </p:cNvPr>
          <p:cNvSpPr>
            <a:spLocks noGrp="1"/>
          </p:cNvSpPr>
          <p:nvPr>
            <p:ph type="title"/>
          </p:nvPr>
        </p:nvSpPr>
        <p:spPr/>
        <p:txBody>
          <a:bodyPr/>
          <a:lstStyle/>
          <a:p>
            <a:r>
              <a:rPr lang="en-US" altLang="zh-CN" dirty="0"/>
              <a:t>CPU</a:t>
            </a:r>
            <a:r>
              <a:rPr lang="zh-CN" altLang="en-US" dirty="0"/>
              <a:t> 工作流程</a:t>
            </a:r>
          </a:p>
        </p:txBody>
      </p:sp>
      <p:sp>
        <p:nvSpPr>
          <p:cNvPr id="6" name="内容占位符 5">
            <a:extLst>
              <a:ext uri="{FF2B5EF4-FFF2-40B4-BE49-F238E27FC236}">
                <a16:creationId xmlns:a16="http://schemas.microsoft.com/office/drawing/2014/main" id="{6EF79855-F705-094A-BA44-EDB5102C43F2}"/>
              </a:ext>
            </a:extLst>
          </p:cNvPr>
          <p:cNvSpPr>
            <a:spLocks noGrp="1"/>
          </p:cNvSpPr>
          <p:nvPr>
            <p:ph sz="half" idx="1"/>
          </p:nvPr>
        </p:nvSpPr>
        <p:spPr/>
        <p:txBody>
          <a:bodyPr/>
          <a:lstStyle/>
          <a:p>
            <a:r>
              <a:rPr lang="zh-CN" altLang="en-US" dirty="0"/>
              <a:t>主要分为</a:t>
            </a:r>
            <a:r>
              <a:rPr lang="en-US" altLang="zh-CN" dirty="0"/>
              <a:t>4</a:t>
            </a:r>
            <a:r>
              <a:rPr lang="zh-CN" altLang="en-US" dirty="0"/>
              <a:t>步：</a:t>
            </a:r>
            <a:r>
              <a:rPr lang="en-US" altLang="zh-CN" dirty="0"/>
              <a:t>1</a:t>
            </a:r>
            <a:r>
              <a:rPr lang="zh-CN" altLang="en-US" dirty="0"/>
              <a:t>）从内存提取指令；</a:t>
            </a:r>
            <a:r>
              <a:rPr lang="en-US" altLang="zh-CN" dirty="0"/>
              <a:t>2</a:t>
            </a:r>
            <a:r>
              <a:rPr lang="zh-CN" altLang="en-US" dirty="0"/>
              <a:t>）解码；</a:t>
            </a:r>
            <a:r>
              <a:rPr lang="en-US" altLang="zh-CN" dirty="0"/>
              <a:t>3</a:t>
            </a:r>
            <a:r>
              <a:rPr lang="zh-CN" altLang="en-US" dirty="0"/>
              <a:t>）执行；</a:t>
            </a:r>
            <a:r>
              <a:rPr lang="en-US" altLang="zh-CN" dirty="0"/>
              <a:t>4</a:t>
            </a:r>
            <a:r>
              <a:rPr lang="zh-CN" altLang="en-US" dirty="0"/>
              <a:t>）写回。</a:t>
            </a:r>
          </a:p>
        </p:txBody>
      </p:sp>
      <p:pic>
        <p:nvPicPr>
          <p:cNvPr id="8" name="图片 7">
            <a:extLst>
              <a:ext uri="{FF2B5EF4-FFF2-40B4-BE49-F238E27FC236}">
                <a16:creationId xmlns:a16="http://schemas.microsoft.com/office/drawing/2014/main" id="{5785EDC7-C841-0F4D-8754-DDBF69F267C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6839" y="2402707"/>
            <a:ext cx="9577064" cy="3060029"/>
          </a:xfrm>
          <a:prstGeom prst="rect">
            <a:avLst/>
          </a:prstGeom>
        </p:spPr>
      </p:pic>
    </p:spTree>
    <p:extLst>
      <p:ext uri="{BB962C8B-B14F-4D97-AF65-F5344CB8AC3E}">
        <p14:creationId xmlns:p14="http://schemas.microsoft.com/office/powerpoint/2010/main" val="320387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A6E624-12A1-A640-9E53-A8964211D94A}"/>
              </a:ext>
            </a:extLst>
          </p:cNvPr>
          <p:cNvSpPr>
            <a:spLocks noGrp="1"/>
          </p:cNvSpPr>
          <p:nvPr>
            <p:ph type="title"/>
          </p:nvPr>
        </p:nvSpPr>
        <p:spPr/>
        <p:txBody>
          <a:bodyPr/>
          <a:lstStyle/>
          <a:p>
            <a:r>
              <a:rPr lang="zh-CN" altLang="en-US" dirty="0"/>
              <a:t>冯</a:t>
            </a:r>
            <a:r>
              <a:rPr lang="en-US" altLang="zh-CN" dirty="0"/>
              <a:t>·</a:t>
            </a:r>
            <a:r>
              <a:rPr lang="zh-CN" altLang="en-US" dirty="0"/>
              <a:t>诺依曼架构</a:t>
            </a:r>
          </a:p>
        </p:txBody>
      </p:sp>
      <p:sp>
        <p:nvSpPr>
          <p:cNvPr id="6" name="内容占位符 5">
            <a:extLst>
              <a:ext uri="{FF2B5EF4-FFF2-40B4-BE49-F238E27FC236}">
                <a16:creationId xmlns:a16="http://schemas.microsoft.com/office/drawing/2014/main" id="{111206DF-9348-984F-BB0D-610612037797}"/>
              </a:ext>
            </a:extLst>
          </p:cNvPr>
          <p:cNvSpPr>
            <a:spLocks noGrp="1"/>
          </p:cNvSpPr>
          <p:nvPr>
            <p:ph sz="half" idx="1"/>
          </p:nvPr>
        </p:nvSpPr>
        <p:spPr>
          <a:xfrm>
            <a:off x="623635" y="1412776"/>
            <a:ext cx="10963473" cy="589190"/>
          </a:xfrm>
        </p:spPr>
        <p:txBody>
          <a:bodyPr/>
          <a:lstStyle/>
          <a:p>
            <a:r>
              <a:rPr lang="en-US" altLang="zh-CN" dirty="0"/>
              <a:t>CPU</a:t>
            </a:r>
            <a:r>
              <a:rPr lang="zh-CN" altLang="en-US" dirty="0"/>
              <a:t>三大组成的各自分工，控制器和寄存器负责的工作最多、要存的数据最多的两部分。</a:t>
            </a:r>
          </a:p>
        </p:txBody>
      </p:sp>
      <p:pic>
        <p:nvPicPr>
          <p:cNvPr id="10" name="图片 9">
            <a:extLst>
              <a:ext uri="{FF2B5EF4-FFF2-40B4-BE49-F238E27FC236}">
                <a16:creationId xmlns:a16="http://schemas.microsoft.com/office/drawing/2014/main" id="{47EA48C8-7138-4741-93D6-E054DB5670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46187" y="2598830"/>
            <a:ext cx="6518367" cy="2846394"/>
          </a:xfrm>
          <a:prstGeom prst="rect">
            <a:avLst/>
          </a:prstGeom>
        </p:spPr>
      </p:pic>
    </p:spTree>
    <p:extLst>
      <p:ext uri="{BB962C8B-B14F-4D97-AF65-F5344CB8AC3E}">
        <p14:creationId xmlns:p14="http://schemas.microsoft.com/office/powerpoint/2010/main" val="2436772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A6E624-12A1-A640-9E53-A8964211D94A}"/>
              </a:ext>
            </a:extLst>
          </p:cNvPr>
          <p:cNvSpPr>
            <a:spLocks noGrp="1"/>
          </p:cNvSpPr>
          <p:nvPr>
            <p:ph type="title"/>
          </p:nvPr>
        </p:nvSpPr>
        <p:spPr/>
        <p:txBody>
          <a:bodyPr/>
          <a:lstStyle/>
          <a:p>
            <a:r>
              <a:rPr lang="zh-CN" altLang="en-US" dirty="0"/>
              <a:t>冯</a:t>
            </a:r>
            <a:r>
              <a:rPr lang="en-US" altLang="zh-CN" dirty="0"/>
              <a:t>·</a:t>
            </a:r>
            <a:r>
              <a:rPr lang="zh-CN" altLang="en-US" dirty="0"/>
              <a:t>诺依曼架构</a:t>
            </a:r>
          </a:p>
        </p:txBody>
      </p:sp>
      <p:sp>
        <p:nvSpPr>
          <p:cNvPr id="6" name="内容占位符 5">
            <a:extLst>
              <a:ext uri="{FF2B5EF4-FFF2-40B4-BE49-F238E27FC236}">
                <a16:creationId xmlns:a16="http://schemas.microsoft.com/office/drawing/2014/main" id="{111206DF-9348-984F-BB0D-610612037797}"/>
              </a:ext>
            </a:extLst>
          </p:cNvPr>
          <p:cNvSpPr>
            <a:spLocks noGrp="1"/>
          </p:cNvSpPr>
          <p:nvPr>
            <p:ph sz="half" idx="1"/>
          </p:nvPr>
        </p:nvSpPr>
        <p:spPr>
          <a:xfrm>
            <a:off x="623635" y="1412776"/>
            <a:ext cx="10963473" cy="589190"/>
          </a:xfrm>
        </p:spPr>
        <p:txBody>
          <a:bodyPr/>
          <a:lstStyle/>
          <a:p>
            <a:r>
              <a:rPr lang="en-US" altLang="zh-CN" dirty="0"/>
              <a:t>CPU</a:t>
            </a:r>
            <a:r>
              <a:rPr lang="zh-CN" altLang="en-US" dirty="0"/>
              <a:t>三大组成的各自分工，控制器和寄存器负责的工作最多、要存的数据最多的两部分。</a:t>
            </a:r>
          </a:p>
        </p:txBody>
      </p:sp>
      <p:pic>
        <p:nvPicPr>
          <p:cNvPr id="3" name="图片 2">
            <a:extLst>
              <a:ext uri="{FF2B5EF4-FFF2-40B4-BE49-F238E27FC236}">
                <a16:creationId xmlns:a16="http://schemas.microsoft.com/office/drawing/2014/main" id="{3A0221F4-E04E-5746-8731-E32CE1C187D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82689" y="2125275"/>
            <a:ext cx="6631384" cy="4084933"/>
          </a:xfrm>
          <a:prstGeom prst="rect">
            <a:avLst/>
          </a:prstGeom>
        </p:spPr>
      </p:pic>
    </p:spTree>
    <p:extLst>
      <p:ext uri="{BB962C8B-B14F-4D97-AF65-F5344CB8AC3E}">
        <p14:creationId xmlns:p14="http://schemas.microsoft.com/office/powerpoint/2010/main" val="1430688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通用处理器 </a:t>
            </a:r>
            <a:r>
              <a:rPr lang="en-US" altLang="zh-CN" sz="2400" dirty="0">
                <a:solidFill>
                  <a:srgbClr val="374154"/>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984DB29-135D-C740-BBE2-EF78FCE52B45}"/>
              </a:ext>
            </a:extLst>
          </p:cNvPr>
          <p:cNvSpPr>
            <a:spLocks noGrp="1"/>
          </p:cNvSpPr>
          <p:nvPr>
            <p:ph type="title"/>
          </p:nvPr>
        </p:nvSpPr>
        <p:spPr/>
        <p:txBody>
          <a:bodyPr/>
          <a:lstStyle/>
          <a:p>
            <a:r>
              <a:rPr lang="en-US" altLang="zh-CN" dirty="0"/>
              <a:t>CPU</a:t>
            </a:r>
            <a:r>
              <a:rPr lang="zh-CN" altLang="en-US" dirty="0"/>
              <a:t> 架构图</a:t>
            </a:r>
          </a:p>
        </p:txBody>
      </p:sp>
      <p:sp>
        <p:nvSpPr>
          <p:cNvPr id="6" name="内容占位符 5">
            <a:extLst>
              <a:ext uri="{FF2B5EF4-FFF2-40B4-BE49-F238E27FC236}">
                <a16:creationId xmlns:a16="http://schemas.microsoft.com/office/drawing/2014/main" id="{9D6A6D03-90DA-424E-885E-54B57B46FE80}"/>
              </a:ext>
            </a:extLst>
          </p:cNvPr>
          <p:cNvSpPr>
            <a:spLocks noGrp="1"/>
          </p:cNvSpPr>
          <p:nvPr>
            <p:ph sz="half" idx="1"/>
          </p:nvPr>
        </p:nvSpPr>
        <p:spPr/>
        <p:txBody>
          <a:bodyPr/>
          <a:lstStyle/>
          <a:p>
            <a:r>
              <a:rPr lang="en-US" altLang="zh-CN" dirty="0"/>
              <a:t>CPU</a:t>
            </a:r>
            <a:r>
              <a:rPr lang="zh-CN" altLang="en-US" dirty="0"/>
              <a:t>主要擅长是逻辑控制，而非计算。</a:t>
            </a:r>
          </a:p>
        </p:txBody>
      </p:sp>
      <p:pic>
        <p:nvPicPr>
          <p:cNvPr id="4" name="图片 3">
            <a:extLst>
              <a:ext uri="{FF2B5EF4-FFF2-40B4-BE49-F238E27FC236}">
                <a16:creationId xmlns:a16="http://schemas.microsoft.com/office/drawing/2014/main" id="{AF2ADF75-AFBB-B643-9D1E-C8DCE51FACC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9943" y="2534376"/>
            <a:ext cx="4032448" cy="3644054"/>
          </a:xfrm>
          <a:prstGeom prst="rect">
            <a:avLst/>
          </a:prstGeom>
        </p:spPr>
      </p:pic>
      <p:pic>
        <p:nvPicPr>
          <p:cNvPr id="2" name="图片 1">
            <a:extLst>
              <a:ext uri="{FF2B5EF4-FFF2-40B4-BE49-F238E27FC236}">
                <a16:creationId xmlns:a16="http://schemas.microsoft.com/office/drawing/2014/main" id="{19D5D424-7506-3941-ABAB-560ACC612AFE}"/>
              </a:ext>
            </a:extLst>
          </p:cNvPr>
          <p:cNvPicPr>
            <a:picLocks noChangeAspect="1"/>
          </p:cNvPicPr>
          <p:nvPr/>
        </p:nvPicPr>
        <p:blipFill rotWithShape="1">
          <a:blip r:embed="rId3"/>
          <a:srcRect t="2222" r="280" b="1"/>
          <a:stretch/>
        </p:blipFill>
        <p:spPr>
          <a:xfrm>
            <a:off x="4992431" y="2492896"/>
            <a:ext cx="6506550" cy="3168352"/>
          </a:xfrm>
          <a:prstGeom prst="rect">
            <a:avLst/>
          </a:prstGeom>
        </p:spPr>
      </p:pic>
    </p:spTree>
    <p:extLst>
      <p:ext uri="{BB962C8B-B14F-4D97-AF65-F5344CB8AC3E}">
        <p14:creationId xmlns:p14="http://schemas.microsoft.com/office/powerpoint/2010/main" val="1270484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2ACA1-EEA5-484B-9598-0C36640063D1}"/>
              </a:ext>
            </a:extLst>
          </p:cNvPr>
          <p:cNvSpPr>
            <a:spLocks noGrp="1"/>
          </p:cNvSpPr>
          <p:nvPr>
            <p:ph type="title"/>
          </p:nvPr>
        </p:nvSpPr>
        <p:spPr/>
        <p:txBody>
          <a:bodyPr/>
          <a:lstStyle/>
          <a:p>
            <a:r>
              <a:rPr kumimoji="1" lang="zh-CN" altLang="en-US" dirty="0"/>
              <a:t>现代 </a:t>
            </a:r>
            <a:r>
              <a:rPr kumimoji="1" lang="en-US" altLang="zh-CN" dirty="0"/>
              <a:t>CPU</a:t>
            </a:r>
            <a:r>
              <a:rPr kumimoji="1" lang="zh-CN" altLang="en-US" dirty="0"/>
              <a:t> 架构图</a:t>
            </a:r>
          </a:p>
        </p:txBody>
      </p:sp>
      <p:pic>
        <p:nvPicPr>
          <p:cNvPr id="3" name="图片 2">
            <a:extLst>
              <a:ext uri="{FF2B5EF4-FFF2-40B4-BE49-F238E27FC236}">
                <a16:creationId xmlns:a16="http://schemas.microsoft.com/office/drawing/2014/main" id="{FF41DE8C-5E73-F148-B233-1204E30EF112}"/>
              </a:ext>
            </a:extLst>
          </p:cNvPr>
          <p:cNvPicPr>
            <a:picLocks noChangeAspect="1"/>
          </p:cNvPicPr>
          <p:nvPr/>
        </p:nvPicPr>
        <p:blipFill rotWithShape="1">
          <a:blip r:embed="rId2"/>
          <a:srcRect l="3968"/>
          <a:stretch/>
        </p:blipFill>
        <p:spPr>
          <a:xfrm rot="5400000">
            <a:off x="3498549" y="772248"/>
            <a:ext cx="4909669" cy="5902693"/>
          </a:xfrm>
          <a:prstGeom prst="rect">
            <a:avLst/>
          </a:prstGeom>
        </p:spPr>
      </p:pic>
    </p:spTree>
    <p:extLst>
      <p:ext uri="{BB962C8B-B14F-4D97-AF65-F5344CB8AC3E}">
        <p14:creationId xmlns:p14="http://schemas.microsoft.com/office/powerpoint/2010/main" val="124491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9ED3AC-80E1-5040-83AA-08BDB6841DA1}"/>
              </a:ext>
            </a:extLst>
          </p:cNvPr>
          <p:cNvSpPr>
            <a:spLocks noGrp="1"/>
          </p:cNvSpPr>
          <p:nvPr>
            <p:ph type="title"/>
          </p:nvPr>
        </p:nvSpPr>
        <p:spPr/>
        <p:txBody>
          <a:bodyPr/>
          <a:lstStyle/>
          <a:p>
            <a:r>
              <a:rPr lang="zh-CN" altLang="en-US" dirty="0"/>
              <a:t>约束与限制</a:t>
            </a:r>
          </a:p>
        </p:txBody>
      </p:sp>
      <p:sp>
        <p:nvSpPr>
          <p:cNvPr id="6" name="内容占位符 5">
            <a:extLst>
              <a:ext uri="{FF2B5EF4-FFF2-40B4-BE49-F238E27FC236}">
                <a16:creationId xmlns:a16="http://schemas.microsoft.com/office/drawing/2014/main" id="{3717E67A-EC01-7549-AB25-57FB3A50F578}"/>
              </a:ext>
            </a:extLst>
          </p:cNvPr>
          <p:cNvSpPr>
            <a:spLocks noGrp="1"/>
          </p:cNvSpPr>
          <p:nvPr>
            <p:ph sz="half" idx="1"/>
          </p:nvPr>
        </p:nvSpPr>
        <p:spPr>
          <a:xfrm>
            <a:off x="623635" y="1412776"/>
            <a:ext cx="10963473" cy="3384376"/>
          </a:xfrm>
        </p:spPr>
        <p:txBody>
          <a:bodyPr/>
          <a:lstStyle/>
          <a:p>
            <a:r>
              <a:rPr lang="zh-CN" altLang="en-US" dirty="0"/>
              <a:t>实质上</a:t>
            </a:r>
            <a:r>
              <a:rPr lang="en-US" altLang="zh-CN" b="1" dirty="0"/>
              <a:t>ALU</a:t>
            </a:r>
            <a:r>
              <a:rPr lang="zh-CN" altLang="en-US" b="1" dirty="0"/>
              <a:t>模块</a:t>
            </a:r>
            <a:r>
              <a:rPr lang="en-US" altLang="zh-CN" b="1" dirty="0"/>
              <a:t>(</a:t>
            </a:r>
            <a:r>
              <a:rPr lang="zh-CN" altLang="en-US" b="1" dirty="0"/>
              <a:t>逻辑运算单元</a:t>
            </a:r>
            <a:r>
              <a:rPr lang="en-US" altLang="zh-CN" b="1" dirty="0"/>
              <a:t>)</a:t>
            </a:r>
            <a:r>
              <a:rPr lang="zh-CN" altLang="en-US" dirty="0"/>
              <a:t>是用来完成数据计算，其他各个模块的存在都是为了保证指令能够一条接一条的有序执行。这种通用性结构对于传统的编程计算模式非常适合，同时可以通过提升</a:t>
            </a:r>
            <a:r>
              <a:rPr lang="en-US" altLang="zh-CN" b="1" dirty="0"/>
              <a:t>CPU</a:t>
            </a:r>
            <a:r>
              <a:rPr lang="zh-CN" altLang="en-US" b="1" dirty="0"/>
              <a:t>主频</a:t>
            </a:r>
            <a:r>
              <a:rPr lang="en-US" altLang="zh-CN" b="1" dirty="0"/>
              <a:t>(</a:t>
            </a:r>
            <a:r>
              <a:rPr lang="zh-CN" altLang="en-US" b="1" dirty="0"/>
              <a:t>提升单位时间内执行指令的条数</a:t>
            </a:r>
            <a:r>
              <a:rPr lang="en-US" altLang="zh-CN" b="1" dirty="0"/>
              <a:t>)</a:t>
            </a:r>
            <a:r>
              <a:rPr lang="zh-CN" altLang="en-US" dirty="0"/>
              <a:t>来提升计算速度。 </a:t>
            </a:r>
            <a:endParaRPr lang="en-US" altLang="zh-CN" dirty="0"/>
          </a:p>
          <a:p>
            <a:endParaRPr lang="en-US" altLang="zh-CN" dirty="0"/>
          </a:p>
          <a:p>
            <a:endParaRPr lang="en-US" altLang="zh-CN" dirty="0"/>
          </a:p>
          <a:p>
            <a:r>
              <a:rPr lang="zh-CN" altLang="en-US" dirty="0"/>
              <a:t>但是，依照冯</a:t>
            </a:r>
            <a:r>
              <a:rPr lang="en-US" altLang="zh-CN" dirty="0"/>
              <a:t>·</a:t>
            </a:r>
            <a:r>
              <a:rPr lang="zh-CN" altLang="en-US" dirty="0"/>
              <a:t>诺依曼架构针对指令的“顺序执行”的原则，</a:t>
            </a:r>
            <a:r>
              <a:rPr lang="en-US" altLang="zh-CN" dirty="0"/>
              <a:t>CPU</a:t>
            </a:r>
            <a:r>
              <a:rPr lang="zh-CN" altLang="en-US" dirty="0"/>
              <a:t> 只能执行完一条指令再来下一条，计算能力进一步受限。</a:t>
            </a:r>
          </a:p>
        </p:txBody>
      </p:sp>
    </p:spTree>
    <p:extLst>
      <p:ext uri="{BB962C8B-B14F-4D97-AF65-F5344CB8AC3E}">
        <p14:creationId xmlns:p14="http://schemas.microsoft.com/office/powerpoint/2010/main" val="246938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304F2-F20E-0944-8D66-D458DB832ED1}"/>
              </a:ext>
            </a:extLst>
          </p:cNvPr>
          <p:cNvSpPr>
            <a:spLocks noGrp="1"/>
          </p:cNvSpPr>
          <p:nvPr>
            <p:ph type="title"/>
          </p:nvPr>
        </p:nvSpPr>
        <p:spPr/>
        <p:txBody>
          <a:bodyPr/>
          <a:lstStyle/>
          <a:p>
            <a:r>
              <a:rPr kumimoji="1" lang="en-US" altLang="zh-CN" dirty="0"/>
              <a:t>Parallel Processing</a:t>
            </a:r>
            <a:br>
              <a:rPr kumimoji="1" lang="en-US" altLang="zh-CN" dirty="0"/>
            </a:br>
            <a:r>
              <a:rPr kumimoji="1" lang="zh-CN" altLang="en-US" dirty="0"/>
              <a:t>并行处理架构</a:t>
            </a:r>
          </a:p>
        </p:txBody>
      </p:sp>
    </p:spTree>
    <p:extLst>
      <p:ext uri="{BB962C8B-B14F-4D97-AF65-F5344CB8AC3E}">
        <p14:creationId xmlns:p14="http://schemas.microsoft.com/office/powerpoint/2010/main" val="128010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DFDF-3F47-4246-88CE-3EB1AEADC558}"/>
              </a:ext>
            </a:extLst>
          </p:cNvPr>
          <p:cNvSpPr>
            <a:spLocks noGrp="1"/>
          </p:cNvSpPr>
          <p:nvPr>
            <p:ph type="title"/>
          </p:nvPr>
        </p:nvSpPr>
        <p:spPr/>
        <p:txBody>
          <a:bodyPr/>
          <a:lstStyle/>
          <a:p>
            <a:r>
              <a:rPr kumimoji="1" lang="zh-CN" altLang="en-US" dirty="0"/>
              <a:t>并行处理硬件架构</a:t>
            </a:r>
          </a:p>
        </p:txBody>
      </p:sp>
      <p:sp>
        <p:nvSpPr>
          <p:cNvPr id="3" name="内容占位符 2">
            <a:extLst>
              <a:ext uri="{FF2B5EF4-FFF2-40B4-BE49-F238E27FC236}">
                <a16:creationId xmlns:a16="http://schemas.microsoft.com/office/drawing/2014/main" id="{6CD2B4E5-AB54-CF43-9B67-54C7454E783F}"/>
              </a:ext>
            </a:extLst>
          </p:cNvPr>
          <p:cNvSpPr>
            <a:spLocks noGrp="1"/>
          </p:cNvSpPr>
          <p:nvPr>
            <p:ph sz="half" idx="1"/>
          </p:nvPr>
        </p:nvSpPr>
        <p:spPr>
          <a:xfrm>
            <a:off x="623635" y="1484784"/>
            <a:ext cx="10963473" cy="4608512"/>
          </a:xfrm>
        </p:spPr>
        <p:txBody>
          <a:bodyPr/>
          <a:lstStyle/>
          <a:p>
            <a:r>
              <a:rPr kumimoji="1" lang="zh-CN" altLang="en-US" sz="2000" dirty="0">
                <a:solidFill>
                  <a:srgbClr val="374154"/>
                </a:solidFill>
              </a:rPr>
              <a:t>单指令流单数流（</a:t>
            </a:r>
            <a:r>
              <a:rPr kumimoji="1" lang="en-US" altLang="zh-CN" sz="2000" dirty="0">
                <a:solidFill>
                  <a:srgbClr val="374154"/>
                </a:solidFill>
              </a:rPr>
              <a:t>SISD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单指令流多数据流（</a:t>
            </a:r>
            <a:r>
              <a:rPr kumimoji="1" lang="en-US" altLang="zh-CN" sz="2000" dirty="0">
                <a:solidFill>
                  <a:srgbClr val="374154"/>
                </a:solidFill>
              </a:rPr>
              <a:t>SIMD</a:t>
            </a:r>
            <a:r>
              <a:rPr kumimoji="1" lang="zh-CN" altLang="en-US" sz="2000" dirty="0">
                <a:solidFill>
                  <a:srgbClr val="374154"/>
                </a:solidFill>
              </a:rPr>
              <a:t>）系统。</a:t>
            </a:r>
            <a:endParaRPr kumimoji="1" lang="en-US" altLang="zh-CN" sz="2000" dirty="0">
              <a:solidFill>
                <a:srgbClr val="374154"/>
              </a:solidFill>
            </a:endParaRPr>
          </a:p>
          <a:p>
            <a:r>
              <a:rPr kumimoji="1" lang="zh-CN" altLang="en-US" sz="2000" dirty="0">
                <a:solidFill>
                  <a:srgbClr val="374154"/>
                </a:solidFill>
              </a:rPr>
              <a:t>多指令流单数据流（</a:t>
            </a:r>
            <a:r>
              <a:rPr kumimoji="1" lang="en-US" altLang="zh-CN" sz="2000" dirty="0">
                <a:solidFill>
                  <a:srgbClr val="374154"/>
                </a:solidFill>
              </a:rPr>
              <a:t>MISD</a:t>
            </a:r>
            <a:r>
              <a:rPr kumimoji="1" lang="zh-CN" altLang="en-US" sz="2000" dirty="0">
                <a:solidFill>
                  <a:srgbClr val="374154"/>
                </a:solidFill>
              </a:rPr>
              <a:t>）系统。 </a:t>
            </a:r>
            <a:endParaRPr kumimoji="1" lang="en-US" altLang="zh-CN" sz="2000" dirty="0">
              <a:solidFill>
                <a:srgbClr val="374154"/>
              </a:solidFill>
            </a:endParaRPr>
          </a:p>
          <a:p>
            <a:r>
              <a:rPr kumimoji="1" lang="zh-CN" altLang="en-US" sz="2000" dirty="0">
                <a:solidFill>
                  <a:srgbClr val="374154"/>
                </a:solidFill>
              </a:rPr>
              <a:t> 多指令流多数据流（</a:t>
            </a:r>
            <a:r>
              <a:rPr kumimoji="1" lang="en-US" altLang="zh-CN" sz="2000" dirty="0">
                <a:solidFill>
                  <a:srgbClr val="374154"/>
                </a:solidFill>
              </a:rPr>
              <a:t>MIMD</a:t>
            </a:r>
            <a:r>
              <a:rPr kumimoji="1" lang="zh-CN" altLang="en-US" sz="2000" dirty="0">
                <a:solidFill>
                  <a:srgbClr val="374154"/>
                </a:solidFill>
              </a:rPr>
              <a:t>）系统。</a:t>
            </a:r>
          </a:p>
        </p:txBody>
      </p:sp>
      <p:pic>
        <p:nvPicPr>
          <p:cNvPr id="4" name="图片 3">
            <a:extLst>
              <a:ext uri="{FF2B5EF4-FFF2-40B4-BE49-F238E27FC236}">
                <a16:creationId xmlns:a16="http://schemas.microsoft.com/office/drawing/2014/main" id="{472A7745-8AA3-0A4B-A703-6F3FFB2B22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0469" y="1772816"/>
            <a:ext cx="3888432" cy="3888432"/>
          </a:xfrm>
          <a:prstGeom prst="rect">
            <a:avLst/>
          </a:prstGeom>
        </p:spPr>
      </p:pic>
    </p:spTree>
    <p:extLst>
      <p:ext uri="{BB962C8B-B14F-4D97-AF65-F5344CB8AC3E}">
        <p14:creationId xmlns:p14="http://schemas.microsoft.com/office/powerpoint/2010/main" val="372504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C14D-8F81-C94B-B10A-339A44E14446}"/>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 </a:t>
            </a:r>
            <a:r>
              <a:rPr lang="zh-CN" altLang="en-US" dirty="0"/>
              <a:t>：</a:t>
            </a:r>
            <a:r>
              <a:rPr kumimoji="1" lang="zh-CN" altLang="en-US" sz="2800" dirty="0"/>
              <a:t> </a:t>
            </a:r>
            <a:r>
              <a:rPr kumimoji="1" lang="en-US" altLang="zh-CN" sz="2800" dirty="0"/>
              <a:t>SISD</a:t>
            </a:r>
            <a:r>
              <a:rPr kumimoji="1" lang="zh-CN" altLang="en-US" sz="2800" dirty="0"/>
              <a:t> 系统</a:t>
            </a:r>
          </a:p>
        </p:txBody>
      </p:sp>
      <p:sp>
        <p:nvSpPr>
          <p:cNvPr id="3" name="内容占位符 2">
            <a:extLst>
              <a:ext uri="{FF2B5EF4-FFF2-40B4-BE49-F238E27FC236}">
                <a16:creationId xmlns:a16="http://schemas.microsoft.com/office/drawing/2014/main" id="{47C608C3-14C4-DC4F-92E2-DF556B507B1C}"/>
              </a:ext>
            </a:extLst>
          </p:cNvPr>
          <p:cNvSpPr>
            <a:spLocks noGrp="1"/>
          </p:cNvSpPr>
          <p:nvPr>
            <p:ph sz="half" idx="1"/>
          </p:nvPr>
        </p:nvSpPr>
        <p:spPr>
          <a:xfrm>
            <a:off x="623635" y="1423544"/>
            <a:ext cx="10963473" cy="4525736"/>
          </a:xfrm>
        </p:spPr>
        <p:txBody>
          <a:bodyPr/>
          <a:lstStyle/>
          <a:p>
            <a:r>
              <a:rPr lang="zh-CN" altLang="en-US" sz="2000" dirty="0">
                <a:solidFill>
                  <a:srgbClr val="374154"/>
                </a:solidFill>
              </a:rPr>
              <a:t>每个指令部件每次仅译码一条指令，而且在执行时仅为操作部件提供一份数据</a:t>
            </a:r>
            <a:endParaRPr lang="en-US" altLang="zh-CN" sz="2000" dirty="0">
              <a:solidFill>
                <a:srgbClr val="374154"/>
              </a:solidFill>
            </a:endParaRPr>
          </a:p>
          <a:p>
            <a:r>
              <a:rPr lang="zh-CN" altLang="en-US" sz="2000" dirty="0">
                <a:solidFill>
                  <a:srgbClr val="374154"/>
                </a:solidFill>
              </a:rPr>
              <a:t>串行计算，硬件不支持并行计算；在时钟周期内，</a:t>
            </a:r>
            <a:r>
              <a:rPr lang="en-US" altLang="zh-CN" sz="2000" dirty="0">
                <a:solidFill>
                  <a:srgbClr val="374154"/>
                </a:solidFill>
              </a:rPr>
              <a:t>CPU</a:t>
            </a:r>
            <a:r>
              <a:rPr lang="zh-CN" altLang="en-US" sz="2000" dirty="0">
                <a:solidFill>
                  <a:srgbClr val="374154"/>
                </a:solidFill>
              </a:rPr>
              <a:t>只能处理一个数据流。</a:t>
            </a:r>
            <a:endParaRPr lang="en-US" altLang="zh-CN" sz="2000" dirty="0">
              <a:solidFill>
                <a:srgbClr val="374154"/>
              </a:solidFill>
            </a:endParaRPr>
          </a:p>
        </p:txBody>
      </p:sp>
      <p:pic>
        <p:nvPicPr>
          <p:cNvPr id="5" name="图片 4">
            <a:extLst>
              <a:ext uri="{FF2B5EF4-FFF2-40B4-BE49-F238E27FC236}">
                <a16:creationId xmlns:a16="http://schemas.microsoft.com/office/drawing/2014/main" id="{FA161F60-20AE-CD48-9BB1-C594A60D83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3933" y="3068960"/>
            <a:ext cx="2557353" cy="2557353"/>
          </a:xfrm>
          <a:prstGeom prst="rect">
            <a:avLst/>
          </a:prstGeom>
        </p:spPr>
      </p:pic>
      <p:sp>
        <p:nvSpPr>
          <p:cNvPr id="6" name="矩形 5">
            <a:extLst>
              <a:ext uri="{FF2B5EF4-FFF2-40B4-BE49-F238E27FC236}">
                <a16:creationId xmlns:a16="http://schemas.microsoft.com/office/drawing/2014/main" id="{7955FC1D-6624-D647-8E3B-E5B189C2F73B}"/>
              </a:ext>
            </a:extLst>
          </p:cNvPr>
          <p:cNvSpPr/>
          <p:nvPr/>
        </p:nvSpPr>
        <p:spPr bwMode="auto">
          <a:xfrm>
            <a:off x="1489869" y="3402560"/>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7" name="图片 6">
            <a:extLst>
              <a:ext uri="{FF2B5EF4-FFF2-40B4-BE49-F238E27FC236}">
                <a16:creationId xmlns:a16="http://schemas.microsoft.com/office/drawing/2014/main" id="{9F56AAC6-C3B6-B04D-AEAF-A88EFC3DB0E1}"/>
              </a:ext>
            </a:extLst>
          </p:cNvPr>
          <p:cNvPicPr>
            <a:picLocks noChangeAspect="1"/>
          </p:cNvPicPr>
          <p:nvPr/>
        </p:nvPicPr>
        <p:blipFill>
          <a:blip r:embed="rId3"/>
          <a:stretch>
            <a:fillRect/>
          </a:stretch>
        </p:blipFill>
        <p:spPr>
          <a:xfrm>
            <a:off x="4298181" y="2956986"/>
            <a:ext cx="4953000" cy="2781300"/>
          </a:xfrm>
          <a:prstGeom prst="rect">
            <a:avLst/>
          </a:prstGeom>
        </p:spPr>
      </p:pic>
    </p:spTree>
    <p:extLst>
      <p:ext uri="{BB962C8B-B14F-4D97-AF65-F5344CB8AC3E}">
        <p14:creationId xmlns:p14="http://schemas.microsoft.com/office/powerpoint/2010/main" val="336299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9EB77-5A5A-4F43-995B-EB2DFEA708EC}"/>
              </a:ext>
            </a:extLst>
          </p:cNvPr>
          <p:cNvSpPr>
            <a:spLocks noGrp="1"/>
          </p:cNvSpPr>
          <p:nvPr>
            <p:ph type="title"/>
          </p:nvPr>
        </p:nvSpPr>
        <p:spPr/>
        <p:txBody>
          <a:bodyPr/>
          <a:lstStyle/>
          <a:p>
            <a:r>
              <a:rPr kumimoji="1" lang="zh-CN" altLang="en-US" sz="2800" dirty="0"/>
              <a:t>并行计算处理硬件架构（</a:t>
            </a:r>
            <a:r>
              <a:rPr kumimoji="1" lang="en-US" altLang="zh-CN" sz="2800" dirty="0"/>
              <a:t>II</a:t>
            </a:r>
            <a:r>
              <a:rPr kumimoji="1" lang="zh-CN" altLang="en-US" sz="2800" dirty="0"/>
              <a:t>）：</a:t>
            </a:r>
            <a:r>
              <a:rPr kumimoji="1" lang="en-US" altLang="zh-CN" sz="2800" dirty="0"/>
              <a:t>SIMD </a:t>
            </a:r>
            <a:r>
              <a:rPr kumimoji="1" lang="zh-CN" altLang="en-US" sz="2800" dirty="0"/>
              <a:t>系统</a:t>
            </a:r>
          </a:p>
        </p:txBody>
      </p:sp>
      <p:sp>
        <p:nvSpPr>
          <p:cNvPr id="3" name="内容占位符 2">
            <a:extLst>
              <a:ext uri="{FF2B5EF4-FFF2-40B4-BE49-F238E27FC236}">
                <a16:creationId xmlns:a16="http://schemas.microsoft.com/office/drawing/2014/main" id="{C1725007-AF0E-6B49-A4DB-0374D49CE0F1}"/>
              </a:ext>
            </a:extLst>
          </p:cNvPr>
          <p:cNvSpPr>
            <a:spLocks noGrp="1"/>
          </p:cNvSpPr>
          <p:nvPr>
            <p:ph sz="half" idx="1"/>
          </p:nvPr>
        </p:nvSpPr>
        <p:spPr>
          <a:xfrm>
            <a:off x="623635" y="1340768"/>
            <a:ext cx="10963473" cy="4896544"/>
          </a:xfrm>
        </p:spPr>
        <p:txBody>
          <a:bodyPr/>
          <a:lstStyle/>
          <a:p>
            <a:r>
              <a:rPr lang="zh-CN" altLang="en-US" dirty="0">
                <a:solidFill>
                  <a:srgbClr val="374154"/>
                </a:solidFill>
              </a:rPr>
              <a:t>一个控制器控制多个处理器，同时对一组数据中每一个分别执行相同操作</a:t>
            </a:r>
            <a:endParaRPr lang="en-US" altLang="zh-CN" dirty="0">
              <a:solidFill>
                <a:srgbClr val="374154"/>
              </a:solidFill>
            </a:endParaRPr>
          </a:p>
          <a:p>
            <a:r>
              <a:rPr lang="en-US" altLang="zh-CN" dirty="0">
                <a:solidFill>
                  <a:srgbClr val="374154"/>
                </a:solidFill>
              </a:rPr>
              <a:t>SIMD</a:t>
            </a:r>
            <a:r>
              <a:rPr lang="zh-CN" altLang="en-US" dirty="0">
                <a:solidFill>
                  <a:srgbClr val="374154"/>
                </a:solidFill>
              </a:rPr>
              <a:t>主要执行向量、矩阵等数组运算，处理单元数目固定，适用于科学计算</a:t>
            </a:r>
          </a:p>
          <a:p>
            <a:r>
              <a:rPr lang="zh-CN" altLang="en-US" dirty="0">
                <a:solidFill>
                  <a:srgbClr val="374154"/>
                </a:solidFill>
              </a:rPr>
              <a:t>特点是处理单元数量很多， 但处理单元速度受计算机通讯带宽传递速率的限制</a:t>
            </a:r>
            <a:endParaRPr lang="en-US" altLang="zh-CN" dirty="0">
              <a:solidFill>
                <a:srgbClr val="374154"/>
              </a:solidFill>
            </a:endParaRPr>
          </a:p>
        </p:txBody>
      </p:sp>
      <p:pic>
        <p:nvPicPr>
          <p:cNvPr id="5" name="图片 4">
            <a:extLst>
              <a:ext uri="{FF2B5EF4-FFF2-40B4-BE49-F238E27FC236}">
                <a16:creationId xmlns:a16="http://schemas.microsoft.com/office/drawing/2014/main" id="{C5D3E3F3-FD09-CB45-A9D9-35F96DEEC2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6" name="矩形 5">
            <a:extLst>
              <a:ext uri="{FF2B5EF4-FFF2-40B4-BE49-F238E27FC236}">
                <a16:creationId xmlns:a16="http://schemas.microsoft.com/office/drawing/2014/main" id="{3808C56E-31CB-8A42-A3D0-150E78B6CF7C}"/>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9" name="图片 8">
            <a:extLst>
              <a:ext uri="{FF2B5EF4-FFF2-40B4-BE49-F238E27FC236}">
                <a16:creationId xmlns:a16="http://schemas.microsoft.com/office/drawing/2014/main" id="{20C32FD4-D9DF-3C48-86DF-7CE3C6BD56AE}"/>
              </a:ext>
            </a:extLst>
          </p:cNvPr>
          <p:cNvPicPr>
            <a:picLocks noChangeAspect="1"/>
          </p:cNvPicPr>
          <p:nvPr/>
        </p:nvPicPr>
        <p:blipFill>
          <a:blip r:embed="rId3"/>
          <a:stretch>
            <a:fillRect/>
          </a:stretch>
        </p:blipFill>
        <p:spPr>
          <a:xfrm>
            <a:off x="4802237" y="3121003"/>
            <a:ext cx="4991100" cy="2743200"/>
          </a:xfrm>
          <a:prstGeom prst="rect">
            <a:avLst/>
          </a:prstGeom>
        </p:spPr>
      </p:pic>
    </p:spTree>
    <p:extLst>
      <p:ext uri="{BB962C8B-B14F-4D97-AF65-F5344CB8AC3E}">
        <p14:creationId xmlns:p14="http://schemas.microsoft.com/office/powerpoint/2010/main" val="22706789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7342A6A-B903-F146-983D-312AC6843A18}"/>
              </a:ext>
            </a:extLst>
          </p:cNvPr>
          <p:cNvSpPr>
            <a:spLocks noGrp="1"/>
          </p:cNvSpPr>
          <p:nvPr>
            <p:ph type="title"/>
          </p:nvPr>
        </p:nvSpPr>
        <p:spPr/>
        <p:txBody>
          <a:bodyPr/>
          <a:lstStyle/>
          <a:p>
            <a:r>
              <a:rPr kumimoji="1" lang="zh-CN" altLang="en-US" dirty="0"/>
              <a:t>并行计算处理硬件架构（</a:t>
            </a:r>
            <a:r>
              <a:rPr kumimoji="1" lang="en-US" altLang="zh-CN" dirty="0"/>
              <a:t>I</a:t>
            </a:r>
            <a:r>
              <a:rPr kumimoji="1" lang="zh-CN" altLang="en-US" dirty="0"/>
              <a:t>）：</a:t>
            </a:r>
            <a:r>
              <a:rPr lang="en-US" altLang="zh-CN" dirty="0"/>
              <a:t>MISD </a:t>
            </a:r>
            <a:r>
              <a:rPr lang="zh-CN" altLang="en-US" dirty="0"/>
              <a:t>系统</a:t>
            </a:r>
          </a:p>
        </p:txBody>
      </p:sp>
      <p:sp>
        <p:nvSpPr>
          <p:cNvPr id="5" name="内容占位符 4">
            <a:extLst>
              <a:ext uri="{FF2B5EF4-FFF2-40B4-BE49-F238E27FC236}">
                <a16:creationId xmlns:a16="http://schemas.microsoft.com/office/drawing/2014/main" id="{10F7FC8D-7312-9146-B74A-9D7EABB28500}"/>
              </a:ext>
            </a:extLst>
          </p:cNvPr>
          <p:cNvSpPr>
            <a:spLocks noGrp="1"/>
          </p:cNvSpPr>
          <p:nvPr>
            <p:ph sz="half" idx="1"/>
          </p:nvPr>
        </p:nvSpPr>
        <p:spPr/>
        <p:txBody>
          <a:bodyPr/>
          <a:lstStyle/>
          <a:p>
            <a:r>
              <a:rPr lang="zh-CN" altLang="en-US" dirty="0"/>
              <a:t>多指令流单数据流机器，采用多个指令流来处理单个数据流</a:t>
            </a:r>
            <a:endParaRPr lang="en-US" altLang="zh-CN" dirty="0"/>
          </a:p>
          <a:p>
            <a:r>
              <a:rPr lang="zh-CN" altLang="en-US" dirty="0"/>
              <a:t>作为理论模型出现，没有投入到实际应用之中</a:t>
            </a:r>
          </a:p>
        </p:txBody>
      </p:sp>
      <p:pic>
        <p:nvPicPr>
          <p:cNvPr id="7" name="图片 6">
            <a:extLst>
              <a:ext uri="{FF2B5EF4-FFF2-40B4-BE49-F238E27FC236}">
                <a16:creationId xmlns:a16="http://schemas.microsoft.com/office/drawing/2014/main" id="{7611A8BE-5430-AD4D-A8AD-3853FA3392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42A418C7-BDA1-0644-A61A-CA4822443B9D}"/>
              </a:ext>
            </a:extLst>
          </p:cNvPr>
          <p:cNvSpPr/>
          <p:nvPr/>
        </p:nvSpPr>
        <p:spPr bwMode="auto">
          <a:xfrm>
            <a:off x="1561877" y="472514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50419C57-D6DB-834F-A901-40CC521E2F82}"/>
              </a:ext>
            </a:extLst>
          </p:cNvPr>
          <p:cNvPicPr>
            <a:picLocks noChangeAspect="1"/>
          </p:cNvPicPr>
          <p:nvPr/>
        </p:nvPicPr>
        <p:blipFill>
          <a:blip r:embed="rId3"/>
          <a:stretch>
            <a:fillRect/>
          </a:stretch>
        </p:blipFill>
        <p:spPr>
          <a:xfrm>
            <a:off x="4425694" y="3065132"/>
            <a:ext cx="5854700" cy="2794000"/>
          </a:xfrm>
          <a:prstGeom prst="rect">
            <a:avLst/>
          </a:prstGeom>
        </p:spPr>
      </p:pic>
    </p:spTree>
    <p:extLst>
      <p:ext uri="{BB962C8B-B14F-4D97-AF65-F5344CB8AC3E}">
        <p14:creationId xmlns:p14="http://schemas.microsoft.com/office/powerpoint/2010/main" val="8242612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a:t>
            </a:r>
            <a:endParaRPr lang="en-US" altLang="zh-CN" dirty="0"/>
          </a:p>
          <a:p>
            <a:endParaRPr lang="zh-CN" altLang="en-US" dirty="0"/>
          </a:p>
        </p:txBody>
      </p:sp>
      <p:pic>
        <p:nvPicPr>
          <p:cNvPr id="7" name="图片 6">
            <a:extLst>
              <a:ext uri="{FF2B5EF4-FFF2-40B4-BE49-F238E27FC236}">
                <a16:creationId xmlns:a16="http://schemas.microsoft.com/office/drawing/2014/main" id="{7C657311-F6E7-9E42-B0F0-217CE59AF8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6772" y="3284984"/>
            <a:ext cx="2557353" cy="2557353"/>
          </a:xfrm>
          <a:prstGeom prst="rect">
            <a:avLst/>
          </a:prstGeom>
        </p:spPr>
      </p:pic>
      <p:sp>
        <p:nvSpPr>
          <p:cNvPr id="8" name="矩形 7">
            <a:extLst>
              <a:ext uri="{FF2B5EF4-FFF2-40B4-BE49-F238E27FC236}">
                <a16:creationId xmlns:a16="http://schemas.microsoft.com/office/drawing/2014/main" id="{C3223B00-BAFA-CD47-83F1-A8CFE3985D4C}"/>
              </a:ext>
            </a:extLst>
          </p:cNvPr>
          <p:cNvSpPr/>
          <p:nvPr/>
        </p:nvSpPr>
        <p:spPr bwMode="auto">
          <a:xfrm>
            <a:off x="2641997" y="4707677"/>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63077276-B7D0-9D49-880A-989006F93D95}"/>
              </a:ext>
            </a:extLst>
          </p:cNvPr>
          <p:cNvPicPr>
            <a:picLocks noChangeAspect="1"/>
          </p:cNvPicPr>
          <p:nvPr/>
        </p:nvPicPr>
        <p:blipFill>
          <a:blip r:embed="rId3"/>
          <a:stretch>
            <a:fillRect/>
          </a:stretch>
        </p:blipFill>
        <p:spPr>
          <a:xfrm>
            <a:off x="4411456" y="3099713"/>
            <a:ext cx="5168900" cy="2832100"/>
          </a:xfrm>
          <a:prstGeom prst="rect">
            <a:avLst/>
          </a:prstGeom>
        </p:spPr>
      </p:pic>
    </p:spTree>
    <p:extLst>
      <p:ext uri="{BB962C8B-B14F-4D97-AF65-F5344CB8AC3E}">
        <p14:creationId xmlns:p14="http://schemas.microsoft.com/office/powerpoint/2010/main" val="350153836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dirty="0"/>
              <a:t>III</a:t>
            </a:r>
            <a:r>
              <a:rPr kumimoji="1" lang="zh-CN" altLang="en-US" dirty="0"/>
              <a:t>）： </a:t>
            </a:r>
            <a:r>
              <a:rPr lang="en-US" altLang="zh-CN" dirty="0"/>
              <a:t>MIMD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在多个数据集上执行多个指令的多处理器机器</a:t>
            </a:r>
            <a:endParaRPr lang="en-US" altLang="zh-CN" dirty="0"/>
          </a:p>
          <a:p>
            <a:r>
              <a:rPr lang="zh-CN" altLang="en-US" dirty="0"/>
              <a:t>共享内存 </a:t>
            </a:r>
            <a:r>
              <a:rPr lang="en-US" altLang="zh-CN" dirty="0"/>
              <a:t>MIMD </a:t>
            </a:r>
            <a:r>
              <a:rPr lang="zh-CN" altLang="en-US" dirty="0"/>
              <a:t>和分布式内存 </a:t>
            </a:r>
            <a:r>
              <a:rPr lang="en-US" altLang="zh-CN" dirty="0"/>
              <a:t>MIMD</a:t>
            </a:r>
          </a:p>
          <a:p>
            <a:endParaRPr lang="zh-CN" altLang="en-US" dirty="0"/>
          </a:p>
        </p:txBody>
      </p:sp>
      <p:pic>
        <p:nvPicPr>
          <p:cNvPr id="3" name="图片 2">
            <a:extLst>
              <a:ext uri="{FF2B5EF4-FFF2-40B4-BE49-F238E27FC236}">
                <a16:creationId xmlns:a16="http://schemas.microsoft.com/office/drawing/2014/main" id="{42BA207A-DE6D-CF4E-B4DF-BB86F0B6CB2C}"/>
              </a:ext>
            </a:extLst>
          </p:cNvPr>
          <p:cNvPicPr>
            <a:picLocks noChangeAspect="1"/>
          </p:cNvPicPr>
          <p:nvPr/>
        </p:nvPicPr>
        <p:blipFill>
          <a:blip r:embed="rId2"/>
          <a:stretch>
            <a:fillRect/>
          </a:stretch>
        </p:blipFill>
        <p:spPr>
          <a:xfrm>
            <a:off x="1129829" y="3156800"/>
            <a:ext cx="4121697" cy="2304256"/>
          </a:xfrm>
          <a:prstGeom prst="rect">
            <a:avLst/>
          </a:prstGeom>
        </p:spPr>
      </p:pic>
      <p:pic>
        <p:nvPicPr>
          <p:cNvPr id="6" name="图片 5">
            <a:extLst>
              <a:ext uri="{FF2B5EF4-FFF2-40B4-BE49-F238E27FC236}">
                <a16:creationId xmlns:a16="http://schemas.microsoft.com/office/drawing/2014/main" id="{84E573EB-5FC7-A24F-B75E-8597C3505E0B}"/>
              </a:ext>
            </a:extLst>
          </p:cNvPr>
          <p:cNvPicPr>
            <a:picLocks noChangeAspect="1"/>
          </p:cNvPicPr>
          <p:nvPr/>
        </p:nvPicPr>
        <p:blipFill>
          <a:blip r:embed="rId3"/>
          <a:stretch>
            <a:fillRect/>
          </a:stretch>
        </p:blipFill>
        <p:spPr>
          <a:xfrm>
            <a:off x="6314405" y="2551133"/>
            <a:ext cx="4882768" cy="2894091"/>
          </a:xfrm>
          <a:prstGeom prst="rect">
            <a:avLst/>
          </a:prstGeom>
        </p:spPr>
      </p:pic>
      <p:sp>
        <p:nvSpPr>
          <p:cNvPr id="7" name="矩形 6">
            <a:extLst>
              <a:ext uri="{FF2B5EF4-FFF2-40B4-BE49-F238E27FC236}">
                <a16:creationId xmlns:a16="http://schemas.microsoft.com/office/drawing/2014/main" id="{0824F550-F70C-904D-B450-91DF43C56B1B}"/>
              </a:ext>
            </a:extLst>
          </p:cNvPr>
          <p:cNvSpPr/>
          <p:nvPr/>
        </p:nvSpPr>
        <p:spPr>
          <a:xfrm>
            <a:off x="2229846" y="5777400"/>
            <a:ext cx="1826141" cy="369332"/>
          </a:xfrm>
          <a:prstGeom prst="rect">
            <a:avLst/>
          </a:prstGeom>
        </p:spPr>
        <p:txBody>
          <a:bodyPr wrap="none">
            <a:spAutoFit/>
          </a:bodyPr>
          <a:lstStyle/>
          <a:p>
            <a:r>
              <a:rPr lang="zh-CN" altLang="en-US" dirty="0">
                <a:latin typeface="Gill Sans MT" panose="020B0502020104020203" pitchFamily="34" charset="0"/>
                <a:ea typeface="+mj-ea"/>
              </a:rPr>
              <a:t>共享内存 </a:t>
            </a:r>
            <a:r>
              <a:rPr lang="en-US" altLang="zh-CN" dirty="0">
                <a:latin typeface="Gill Sans MT" panose="020B0502020104020203" pitchFamily="34" charset="0"/>
                <a:ea typeface="+mj-ea"/>
              </a:rPr>
              <a:t>MIMD </a:t>
            </a:r>
            <a:endParaRPr lang="zh-CN" altLang="en-US" dirty="0">
              <a:latin typeface="Gill Sans MT" panose="020B0502020104020203" pitchFamily="34" charset="0"/>
              <a:ea typeface="+mj-ea"/>
            </a:endParaRPr>
          </a:p>
        </p:txBody>
      </p:sp>
      <p:sp>
        <p:nvSpPr>
          <p:cNvPr id="8" name="矩形 7">
            <a:extLst>
              <a:ext uri="{FF2B5EF4-FFF2-40B4-BE49-F238E27FC236}">
                <a16:creationId xmlns:a16="http://schemas.microsoft.com/office/drawing/2014/main" id="{1D72E550-5265-204F-9412-ECA35D16C5C0}"/>
              </a:ext>
            </a:extLst>
          </p:cNvPr>
          <p:cNvSpPr/>
          <p:nvPr/>
        </p:nvSpPr>
        <p:spPr>
          <a:xfrm>
            <a:off x="7814423" y="5795972"/>
            <a:ext cx="2056973" cy="369332"/>
          </a:xfrm>
          <a:prstGeom prst="rect">
            <a:avLst/>
          </a:prstGeom>
        </p:spPr>
        <p:txBody>
          <a:bodyPr wrap="none">
            <a:spAutoFit/>
          </a:bodyPr>
          <a:lstStyle/>
          <a:p>
            <a:r>
              <a:rPr lang="zh-CN" altLang="en-US" dirty="0">
                <a:latin typeface="Gill Sans MT" panose="020B0502020104020203" pitchFamily="34" charset="0"/>
                <a:ea typeface="+mj-ea"/>
              </a:rPr>
              <a:t>分布式内存 </a:t>
            </a:r>
            <a:r>
              <a:rPr lang="en-US" altLang="zh-CN" dirty="0">
                <a:latin typeface="Gill Sans MT" panose="020B0502020104020203" pitchFamily="34" charset="0"/>
                <a:ea typeface="+mj-ea"/>
              </a:rPr>
              <a:t>MIMD </a:t>
            </a:r>
            <a:endParaRPr lang="zh-CN" altLang="en-US" dirty="0">
              <a:latin typeface="Gill Sans MT" panose="020B0502020104020203" pitchFamily="34" charset="0"/>
              <a:ea typeface="+mj-ea"/>
            </a:endParaRPr>
          </a:p>
        </p:txBody>
      </p:sp>
    </p:spTree>
    <p:extLst>
      <p:ext uri="{BB962C8B-B14F-4D97-AF65-F5344CB8AC3E}">
        <p14:creationId xmlns:p14="http://schemas.microsoft.com/office/powerpoint/2010/main" val="10819568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通用处理器 </a:t>
            </a:r>
            <a:r>
              <a:rPr lang="en-US" altLang="zh-CN" sz="3200" b="1" dirty="0">
                <a:solidFill>
                  <a:srgbClr val="374154"/>
                </a:solidFill>
                <a:latin typeface="Gill Sans MT" panose="020B0502020104020203" pitchFamily="34" charset="0"/>
              </a:rPr>
              <a:t>CPU</a:t>
            </a: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Parallel Architecture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并行处理架构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a:t>
            </a:r>
            <a:r>
              <a:rPr lang="zh-CN" altLang="en-US" sz="2800" dirty="0">
                <a:solidFill>
                  <a:srgbClr val="374154"/>
                </a:solidFill>
                <a:latin typeface="Gill Sans MT" panose="020B0502020104020203" pitchFamily="34" charset="0"/>
              </a:rPr>
              <a:t>指令集架构</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4ABDE2-16A1-FE42-BC48-02D1F0E3B783}"/>
              </a:ext>
            </a:extLst>
          </p:cNvPr>
          <p:cNvSpPr>
            <a:spLocks noGrp="1"/>
          </p:cNvSpPr>
          <p:nvPr>
            <p:ph type="title"/>
          </p:nvPr>
        </p:nvSpPr>
        <p:spPr/>
        <p:txBody>
          <a:bodyPr/>
          <a:lstStyle/>
          <a:p>
            <a:r>
              <a:rPr kumimoji="1" lang="zh-CN" altLang="en-US" dirty="0"/>
              <a:t>并行计算处理硬件架构（</a:t>
            </a:r>
            <a:r>
              <a:rPr kumimoji="1" lang="en-US" altLang="zh-CN"/>
              <a:t>IV</a:t>
            </a:r>
            <a:r>
              <a:rPr kumimoji="1" lang="zh-CN" altLang="en-US" dirty="0"/>
              <a:t>）： </a:t>
            </a:r>
            <a:r>
              <a:rPr kumimoji="1" lang="en-US" altLang="zh-CN" dirty="0"/>
              <a:t>SIMT</a:t>
            </a:r>
            <a:r>
              <a:rPr lang="en-US" altLang="zh-CN" dirty="0"/>
              <a:t> </a:t>
            </a:r>
            <a:r>
              <a:rPr lang="zh-CN" altLang="en-US" dirty="0"/>
              <a:t>系统</a:t>
            </a:r>
          </a:p>
        </p:txBody>
      </p:sp>
      <p:sp>
        <p:nvSpPr>
          <p:cNvPr id="5" name="内容占位符 4">
            <a:extLst>
              <a:ext uri="{FF2B5EF4-FFF2-40B4-BE49-F238E27FC236}">
                <a16:creationId xmlns:a16="http://schemas.microsoft.com/office/drawing/2014/main" id="{3848CF2F-E3E6-EF4F-8F78-F1BC50EDE87A}"/>
              </a:ext>
            </a:extLst>
          </p:cNvPr>
          <p:cNvSpPr>
            <a:spLocks noGrp="1"/>
          </p:cNvSpPr>
          <p:nvPr>
            <p:ph sz="half" idx="1"/>
          </p:nvPr>
        </p:nvSpPr>
        <p:spPr/>
        <p:txBody>
          <a:bodyPr/>
          <a:lstStyle/>
          <a:p>
            <a:r>
              <a:rPr lang="zh-CN" altLang="en-US" dirty="0"/>
              <a:t>单指令多线程，有效地管理和执行多个单线程，允许一条指令的多数据分开寻址</a:t>
            </a:r>
            <a:endParaRPr lang="en-US" altLang="zh-CN" dirty="0"/>
          </a:p>
          <a:p>
            <a:r>
              <a:rPr lang="zh-CN" altLang="en-US" dirty="0"/>
              <a:t>无需开发者把数据凑成合适的矢量长度，并且</a:t>
            </a:r>
            <a:r>
              <a:rPr lang="en-US" altLang="zh-CN" dirty="0"/>
              <a:t>SIMT</a:t>
            </a:r>
            <a:r>
              <a:rPr lang="zh-CN" altLang="en-US" dirty="0"/>
              <a:t>允许每个线程有不同的分支</a:t>
            </a:r>
            <a:endParaRPr lang="en-US" altLang="zh-CN" dirty="0"/>
          </a:p>
          <a:p>
            <a:r>
              <a:rPr lang="zh-CN" altLang="en-US" dirty="0"/>
              <a:t>条件跳转会根据输入数据不同在不同的线程中有不同表现</a:t>
            </a:r>
            <a:endParaRPr lang="en-US" altLang="zh-CN" dirty="0"/>
          </a:p>
          <a:p>
            <a:pPr marL="0" indent="0">
              <a:buNone/>
            </a:pPr>
            <a:endParaRPr lang="zh-CN" altLang="en-US" dirty="0"/>
          </a:p>
        </p:txBody>
      </p:sp>
      <p:pic>
        <p:nvPicPr>
          <p:cNvPr id="10" name="图片 9">
            <a:extLst>
              <a:ext uri="{FF2B5EF4-FFF2-40B4-BE49-F238E27FC236}">
                <a16:creationId xmlns:a16="http://schemas.microsoft.com/office/drawing/2014/main" id="{DA4B355E-E02C-C646-A498-A86081647C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24804" y="3284984"/>
            <a:ext cx="2557353" cy="2557353"/>
          </a:xfrm>
          <a:prstGeom prst="rect">
            <a:avLst/>
          </a:prstGeom>
        </p:spPr>
      </p:pic>
      <p:sp>
        <p:nvSpPr>
          <p:cNvPr id="11" name="矩形 10">
            <a:extLst>
              <a:ext uri="{FF2B5EF4-FFF2-40B4-BE49-F238E27FC236}">
                <a16:creationId xmlns:a16="http://schemas.microsoft.com/office/drawing/2014/main" id="{BCF855F1-B479-0E47-B32D-2E08C82315F6}"/>
              </a:ext>
            </a:extLst>
          </p:cNvPr>
          <p:cNvSpPr/>
          <p:nvPr/>
        </p:nvSpPr>
        <p:spPr bwMode="auto">
          <a:xfrm>
            <a:off x="2930029" y="3618584"/>
            <a:ext cx="1224136" cy="1224136"/>
          </a:xfrm>
          <a:prstGeom prst="rect">
            <a:avLst/>
          </a:prstGeom>
          <a:noFill/>
          <a:ln w="38100"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86837363">
                  <a:custGeom>
                    <a:avLst/>
                    <a:gdLst>
                      <a:gd name="connsiteX0" fmla="*/ 0 w 1224136"/>
                      <a:gd name="connsiteY0" fmla="*/ 0 h 1224136"/>
                      <a:gd name="connsiteX1" fmla="*/ 636551 w 1224136"/>
                      <a:gd name="connsiteY1" fmla="*/ 0 h 1224136"/>
                      <a:gd name="connsiteX2" fmla="*/ 1224136 w 1224136"/>
                      <a:gd name="connsiteY2" fmla="*/ 0 h 1224136"/>
                      <a:gd name="connsiteX3" fmla="*/ 1224136 w 1224136"/>
                      <a:gd name="connsiteY3" fmla="*/ 599827 h 1224136"/>
                      <a:gd name="connsiteX4" fmla="*/ 1224136 w 1224136"/>
                      <a:gd name="connsiteY4" fmla="*/ 1224136 h 1224136"/>
                      <a:gd name="connsiteX5" fmla="*/ 636551 w 1224136"/>
                      <a:gd name="connsiteY5" fmla="*/ 1224136 h 1224136"/>
                      <a:gd name="connsiteX6" fmla="*/ 0 w 1224136"/>
                      <a:gd name="connsiteY6" fmla="*/ 1224136 h 1224136"/>
                      <a:gd name="connsiteX7" fmla="*/ 0 w 1224136"/>
                      <a:gd name="connsiteY7" fmla="*/ 624309 h 1224136"/>
                      <a:gd name="connsiteX8" fmla="*/ 0 w 1224136"/>
                      <a:gd name="connsiteY8" fmla="*/ 0 h 122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136" h="1224136" extrusionOk="0">
                        <a:moveTo>
                          <a:pt x="0" y="0"/>
                        </a:moveTo>
                        <a:cubicBezTo>
                          <a:pt x="229967" y="-22708"/>
                          <a:pt x="442700" y="-29817"/>
                          <a:pt x="636551" y="0"/>
                        </a:cubicBezTo>
                        <a:cubicBezTo>
                          <a:pt x="830402" y="29817"/>
                          <a:pt x="956368" y="-21834"/>
                          <a:pt x="1224136" y="0"/>
                        </a:cubicBezTo>
                        <a:cubicBezTo>
                          <a:pt x="1228496" y="158710"/>
                          <a:pt x="1199495" y="372558"/>
                          <a:pt x="1224136" y="599827"/>
                        </a:cubicBezTo>
                        <a:cubicBezTo>
                          <a:pt x="1248777" y="827096"/>
                          <a:pt x="1210090" y="934496"/>
                          <a:pt x="1224136" y="1224136"/>
                        </a:cubicBezTo>
                        <a:cubicBezTo>
                          <a:pt x="961290" y="1252982"/>
                          <a:pt x="836750" y="1244874"/>
                          <a:pt x="636551" y="1224136"/>
                        </a:cubicBezTo>
                        <a:cubicBezTo>
                          <a:pt x="436352" y="1203398"/>
                          <a:pt x="184016" y="1201047"/>
                          <a:pt x="0" y="1224136"/>
                        </a:cubicBezTo>
                        <a:cubicBezTo>
                          <a:pt x="29222" y="1079644"/>
                          <a:pt x="28220" y="817936"/>
                          <a:pt x="0" y="624309"/>
                        </a:cubicBezTo>
                        <a:cubicBezTo>
                          <a:pt x="-28220" y="430682"/>
                          <a:pt x="20430" y="22254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2" name="图片 1">
            <a:extLst>
              <a:ext uri="{FF2B5EF4-FFF2-40B4-BE49-F238E27FC236}">
                <a16:creationId xmlns:a16="http://schemas.microsoft.com/office/drawing/2014/main" id="{89F438D1-E346-D94A-9FD0-88BEEA3EEE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8221" y="3135038"/>
            <a:ext cx="5256584" cy="2707299"/>
          </a:xfrm>
          <a:prstGeom prst="rect">
            <a:avLst/>
          </a:prstGeom>
        </p:spPr>
      </p:pic>
    </p:spTree>
    <p:extLst>
      <p:ext uri="{BB962C8B-B14F-4D97-AF65-F5344CB8AC3E}">
        <p14:creationId xmlns:p14="http://schemas.microsoft.com/office/powerpoint/2010/main" val="22667335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a:buFont typeface="+mj-lt"/>
              <a:buAutoNum type="arabicPeriod"/>
            </a:pPr>
            <a:r>
              <a:rPr lang="en-US" altLang="zh-CN" sz="1200" dirty="0">
                <a:hlinkClick r:id="rId2"/>
              </a:rPr>
              <a:t>Processor Architecture Design Practices: survey </a:t>
            </a:r>
            <a:r>
              <a:rPr lang="en-US" altLang="zh-CN" sz="1200">
                <a:hlinkClick r:id="rId2"/>
              </a:rPr>
              <a:t>&amp; Issues</a:t>
            </a:r>
            <a:endParaRPr lang="en-US" altLang="zh-CN" sz="1200" dirty="0">
              <a:hlinkClick r:id="rId2"/>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CPU</a:t>
            </a:r>
            <a:br>
              <a:rPr lang="en-US" altLang="zh-CN" dirty="0"/>
            </a:br>
            <a:r>
              <a:rPr lang="zh-CN" altLang="en-US" dirty="0"/>
              <a:t>发展历史和组成</a:t>
            </a:r>
          </a:p>
        </p:txBody>
      </p:sp>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5EC33AC-516F-E54C-88BF-4A1ADAFCD597}"/>
              </a:ext>
            </a:extLst>
          </p:cNvPr>
          <p:cNvSpPr>
            <a:spLocks noGrp="1"/>
          </p:cNvSpPr>
          <p:nvPr>
            <p:ph type="title"/>
          </p:nvPr>
        </p:nvSpPr>
        <p:spPr/>
        <p:txBody>
          <a:bodyPr/>
          <a:lstStyle/>
          <a:p>
            <a:r>
              <a:rPr lang="en-US" altLang="zh-CN" dirty="0"/>
              <a:t>CPU</a:t>
            </a:r>
            <a:r>
              <a:rPr lang="zh-CN" altLang="en-US" dirty="0"/>
              <a:t> 发展历史</a:t>
            </a:r>
          </a:p>
        </p:txBody>
      </p:sp>
      <p:sp>
        <p:nvSpPr>
          <p:cNvPr id="6" name="内容占位符 5">
            <a:extLst>
              <a:ext uri="{FF2B5EF4-FFF2-40B4-BE49-F238E27FC236}">
                <a16:creationId xmlns:a16="http://schemas.microsoft.com/office/drawing/2014/main" id="{539B0190-7BF2-E74D-8A1B-49CD2C45746A}"/>
              </a:ext>
            </a:extLst>
          </p:cNvPr>
          <p:cNvSpPr>
            <a:spLocks noGrp="1"/>
          </p:cNvSpPr>
          <p:nvPr>
            <p:ph sz="half" idx="1"/>
          </p:nvPr>
        </p:nvSpPr>
        <p:spPr/>
        <p:txBody>
          <a:bodyPr/>
          <a:lstStyle/>
          <a:p>
            <a:r>
              <a:rPr lang="en-US" altLang="zh-CN" b="1" dirty="0"/>
              <a:t>ENIAC</a:t>
            </a:r>
            <a:r>
              <a:rPr lang="zh-CN" altLang="en-US" b="1" dirty="0"/>
              <a:t>：</a:t>
            </a:r>
            <a:r>
              <a:rPr lang="en-US" altLang="zh-CN" dirty="0"/>
              <a:t>(Electronic Numerical Integrator And Calculator</a:t>
            </a:r>
            <a:r>
              <a:rPr lang="zh-CN" altLang="en-US" dirty="0"/>
              <a:t>，电子数字积分计算机）世界上第一台真正意义上的计算机，于</a:t>
            </a:r>
            <a:r>
              <a:rPr lang="en-US" altLang="zh-CN" dirty="0"/>
              <a:t>1946</a:t>
            </a:r>
            <a:r>
              <a:rPr lang="zh-CN" altLang="en-US" dirty="0"/>
              <a:t>年在美国宾夕法尼亚大学投入运行，采用十进制进行数据存储。</a:t>
            </a:r>
            <a:r>
              <a:rPr lang="en-US" altLang="zh-CN" dirty="0"/>
              <a:t>ENIAC</a:t>
            </a:r>
            <a:r>
              <a:rPr lang="zh-CN" altLang="en-US" dirty="0"/>
              <a:t>的发明，奠定了电子计算机的发展基础，开辟了信息时代的新纪元，是人类第三次产业革命开始的标志，具有重要的历史意义。</a:t>
            </a:r>
          </a:p>
        </p:txBody>
      </p:sp>
      <p:pic>
        <p:nvPicPr>
          <p:cNvPr id="2" name="图片 1">
            <a:extLst>
              <a:ext uri="{FF2B5EF4-FFF2-40B4-BE49-F238E27FC236}">
                <a16:creationId xmlns:a16="http://schemas.microsoft.com/office/drawing/2014/main" id="{524CCBD1-5967-AB42-B4BC-DA91C88B66FD}"/>
              </a:ext>
            </a:extLst>
          </p:cNvPr>
          <p:cNvPicPr>
            <a:picLocks noChangeAspect="1"/>
          </p:cNvPicPr>
          <p:nvPr/>
        </p:nvPicPr>
        <p:blipFill>
          <a:blip r:embed="rId2"/>
          <a:stretch>
            <a:fillRect/>
          </a:stretch>
        </p:blipFill>
        <p:spPr>
          <a:xfrm>
            <a:off x="1705893" y="3513044"/>
            <a:ext cx="4536504" cy="2493575"/>
          </a:xfrm>
          <a:prstGeom prst="roundRect">
            <a:avLst>
              <a:gd name="adj" fmla="val 0"/>
            </a:avLst>
          </a:prstGeom>
          <a:solidFill>
            <a:srgbClr val="FFFFFF">
              <a:shade val="85000"/>
            </a:srgbClr>
          </a:solidFill>
          <a:ln>
            <a:noFill/>
          </a:ln>
          <a:effectLst/>
        </p:spPr>
      </p:pic>
      <p:pic>
        <p:nvPicPr>
          <p:cNvPr id="3" name="图片 2">
            <a:extLst>
              <a:ext uri="{FF2B5EF4-FFF2-40B4-BE49-F238E27FC236}">
                <a16:creationId xmlns:a16="http://schemas.microsoft.com/office/drawing/2014/main" id="{497E20C7-1EA7-0143-BF25-9DC0690E47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469" y="3501008"/>
            <a:ext cx="3312368" cy="2484276"/>
          </a:xfrm>
          <a:prstGeom prst="roundRect">
            <a:avLst>
              <a:gd name="adj" fmla="val 0"/>
            </a:avLst>
          </a:prstGeom>
          <a:solidFill>
            <a:srgbClr val="FFFFFF">
              <a:shade val="85000"/>
            </a:srgbClr>
          </a:solidFill>
          <a:ln>
            <a:noFill/>
          </a:ln>
          <a:effectLst/>
        </p:spPr>
      </p:pic>
    </p:spTree>
    <p:extLst>
      <p:ext uri="{BB962C8B-B14F-4D97-AF65-F5344CB8AC3E}">
        <p14:creationId xmlns:p14="http://schemas.microsoft.com/office/powerpoint/2010/main" val="171008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FCE4F2F6-60DE-FB4C-8E81-FB468FFD807A}"/>
              </a:ext>
            </a:extLst>
          </p:cNvPr>
          <p:cNvSpPr>
            <a:spLocks noGrp="1"/>
          </p:cNvSpPr>
          <p:nvPr>
            <p:ph type="title"/>
          </p:nvPr>
        </p:nvSpPr>
        <p:spPr/>
        <p:txBody>
          <a:bodyPr/>
          <a:lstStyle/>
          <a:p>
            <a:r>
              <a:rPr lang="en-US" altLang="zh-CN" dirty="0"/>
              <a:t>CPU</a:t>
            </a:r>
            <a:r>
              <a:rPr lang="zh-CN" altLang="en-US" dirty="0"/>
              <a:t> 发展历史</a:t>
            </a:r>
          </a:p>
        </p:txBody>
      </p:sp>
      <p:sp>
        <p:nvSpPr>
          <p:cNvPr id="9" name="内容占位符 8">
            <a:extLst>
              <a:ext uri="{FF2B5EF4-FFF2-40B4-BE49-F238E27FC236}">
                <a16:creationId xmlns:a16="http://schemas.microsoft.com/office/drawing/2014/main" id="{DA6ADA73-ACFC-CF47-86E2-38C32767BFD0}"/>
              </a:ext>
            </a:extLst>
          </p:cNvPr>
          <p:cNvSpPr>
            <a:spLocks noGrp="1"/>
          </p:cNvSpPr>
          <p:nvPr>
            <p:ph sz="half" idx="1"/>
          </p:nvPr>
        </p:nvSpPr>
        <p:spPr/>
        <p:txBody>
          <a:bodyPr/>
          <a:lstStyle/>
          <a:p>
            <a:r>
              <a:rPr lang="en-US" altLang="zh-CN" b="1" dirty="0"/>
              <a:t>EDVAC</a:t>
            </a:r>
            <a:r>
              <a:rPr lang="zh-CN" altLang="en-US" b="1" dirty="0"/>
              <a:t>：</a:t>
            </a:r>
            <a:r>
              <a:rPr lang="zh-CN" altLang="en-US" dirty="0"/>
              <a:t>（</a:t>
            </a:r>
            <a:r>
              <a:rPr lang="en-US" altLang="zh-CN" dirty="0"/>
              <a:t>Electronic Discrete Variable Automatic Computer</a:t>
            </a:r>
            <a:r>
              <a:rPr lang="zh-CN" altLang="en-US" dirty="0"/>
              <a:t>，电子离散变量自动计算机）。世界上首次提出的第一台采用二进制的冯</a:t>
            </a:r>
            <a:r>
              <a:rPr lang="en-US" altLang="zh-CN" dirty="0"/>
              <a:t>·</a:t>
            </a:r>
            <a:r>
              <a:rPr lang="zh-CN" altLang="en-US" dirty="0"/>
              <a:t>诺依曼计算机，由运算器、控制器、存储器、输入和输出设备</a:t>
            </a:r>
            <a:r>
              <a:rPr lang="en-US" altLang="zh-CN" dirty="0"/>
              <a:t>5</a:t>
            </a:r>
            <a:r>
              <a:rPr lang="zh-CN" altLang="en-US" dirty="0"/>
              <a:t>部分组成。</a:t>
            </a:r>
            <a:r>
              <a:rPr lang="en-US" altLang="zh-CN" dirty="0"/>
              <a:t>1945</a:t>
            </a:r>
            <a:r>
              <a:rPr lang="zh-CN" altLang="en-US" dirty="0"/>
              <a:t>年</a:t>
            </a:r>
            <a:r>
              <a:rPr lang="en-US" altLang="zh-CN" dirty="0"/>
              <a:t>3</a:t>
            </a:r>
            <a:r>
              <a:rPr lang="zh-CN" altLang="en-US" dirty="0"/>
              <a:t>月由冯</a:t>
            </a:r>
            <a:r>
              <a:rPr lang="en-US" altLang="zh-CN" dirty="0"/>
              <a:t>·</a:t>
            </a:r>
            <a:r>
              <a:rPr lang="zh-CN" altLang="en-US" dirty="0"/>
              <a:t>诺伊曼本人与莫奇利、埃克特等提出，</a:t>
            </a:r>
            <a:r>
              <a:rPr lang="en-US" altLang="zh-CN" dirty="0"/>
              <a:t>1951</a:t>
            </a:r>
            <a:r>
              <a:rPr lang="zh-CN" altLang="en-US" dirty="0"/>
              <a:t>年最终完成。</a:t>
            </a:r>
          </a:p>
        </p:txBody>
      </p:sp>
      <p:pic>
        <p:nvPicPr>
          <p:cNvPr id="2" name="图片 1">
            <a:extLst>
              <a:ext uri="{FF2B5EF4-FFF2-40B4-BE49-F238E27FC236}">
                <a16:creationId xmlns:a16="http://schemas.microsoft.com/office/drawing/2014/main" id="{57519793-33F9-C645-B947-698A23018EC2}"/>
              </a:ext>
            </a:extLst>
          </p:cNvPr>
          <p:cNvPicPr>
            <a:picLocks noChangeAspect="1"/>
          </p:cNvPicPr>
          <p:nvPr/>
        </p:nvPicPr>
        <p:blipFill>
          <a:blip r:embed="rId2"/>
          <a:stretch>
            <a:fillRect/>
          </a:stretch>
        </p:blipFill>
        <p:spPr>
          <a:xfrm>
            <a:off x="1762286" y="3393774"/>
            <a:ext cx="3590721" cy="2700000"/>
          </a:xfrm>
          <a:prstGeom prst="roundRect">
            <a:avLst>
              <a:gd name="adj" fmla="val 0"/>
            </a:avLst>
          </a:prstGeom>
          <a:solidFill>
            <a:srgbClr val="FFFFFF">
              <a:shade val="85000"/>
            </a:srgbClr>
          </a:solidFill>
          <a:ln>
            <a:noFill/>
          </a:ln>
          <a:effectLst/>
        </p:spPr>
      </p:pic>
      <p:pic>
        <p:nvPicPr>
          <p:cNvPr id="4" name="图片 3">
            <a:extLst>
              <a:ext uri="{FF2B5EF4-FFF2-40B4-BE49-F238E27FC236}">
                <a16:creationId xmlns:a16="http://schemas.microsoft.com/office/drawing/2014/main" id="{EC9D776E-F8A8-FC4E-89D2-02C562982B0F}"/>
              </a:ext>
            </a:extLst>
          </p:cNvPr>
          <p:cNvPicPr>
            <a:picLocks noChangeAspect="1"/>
          </p:cNvPicPr>
          <p:nvPr/>
        </p:nvPicPr>
        <p:blipFill>
          <a:blip r:embed="rId3"/>
          <a:stretch>
            <a:fillRect/>
          </a:stretch>
        </p:blipFill>
        <p:spPr>
          <a:xfrm>
            <a:off x="6098381" y="3393774"/>
            <a:ext cx="4583721" cy="2700000"/>
          </a:xfrm>
          <a:prstGeom prst="roundRect">
            <a:avLst>
              <a:gd name="adj" fmla="val 0"/>
            </a:avLst>
          </a:prstGeom>
          <a:solidFill>
            <a:srgbClr val="FFFFFF">
              <a:shade val="85000"/>
            </a:srgbClr>
          </a:solidFill>
          <a:ln>
            <a:noFill/>
          </a:ln>
          <a:effectLst/>
        </p:spPr>
      </p:pic>
    </p:spTree>
    <p:extLst>
      <p:ext uri="{BB962C8B-B14F-4D97-AF65-F5344CB8AC3E}">
        <p14:creationId xmlns:p14="http://schemas.microsoft.com/office/powerpoint/2010/main" val="368824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7">
            <a:extLst>
              <a:ext uri="{FF2B5EF4-FFF2-40B4-BE49-F238E27FC236}">
                <a16:creationId xmlns:a16="http://schemas.microsoft.com/office/drawing/2014/main" id="{1FC7598D-059C-F047-A907-9ED5DF932C43}"/>
              </a:ext>
            </a:extLst>
          </p:cNvPr>
          <p:cNvSpPr>
            <a:spLocks noGrp="1"/>
          </p:cNvSpPr>
          <p:nvPr>
            <p:ph type="title"/>
          </p:nvPr>
        </p:nvSpPr>
        <p:spPr>
          <a:xfrm>
            <a:off x="623635" y="679570"/>
            <a:ext cx="10963473" cy="589190"/>
          </a:xfrm>
        </p:spPr>
        <p:txBody>
          <a:bodyPr/>
          <a:lstStyle/>
          <a:p>
            <a:r>
              <a:rPr lang="en-US" altLang="zh-CN" dirty="0"/>
              <a:t>CPU</a:t>
            </a:r>
            <a:r>
              <a:rPr lang="zh-CN" altLang="en-US" dirty="0"/>
              <a:t> 发展历史</a:t>
            </a:r>
          </a:p>
        </p:txBody>
      </p:sp>
      <p:pic>
        <p:nvPicPr>
          <p:cNvPr id="6" name="图片 5">
            <a:extLst>
              <a:ext uri="{FF2B5EF4-FFF2-40B4-BE49-F238E27FC236}">
                <a16:creationId xmlns:a16="http://schemas.microsoft.com/office/drawing/2014/main" id="{215CF369-9830-124E-9B1F-A86413E62696}"/>
              </a:ext>
            </a:extLst>
          </p:cNvPr>
          <p:cNvPicPr>
            <a:picLocks noChangeAspect="1"/>
          </p:cNvPicPr>
          <p:nvPr/>
        </p:nvPicPr>
        <p:blipFill rotWithShape="1">
          <a:blip r:embed="rId2"/>
          <a:srcRect l="6968" t="9407" r="6629" b="7275"/>
          <a:stretch/>
        </p:blipFill>
        <p:spPr>
          <a:xfrm>
            <a:off x="821555" y="2204864"/>
            <a:ext cx="4800528" cy="3086100"/>
          </a:xfrm>
          <a:prstGeom prst="rect">
            <a:avLst/>
          </a:prstGeom>
        </p:spPr>
      </p:pic>
      <p:pic>
        <p:nvPicPr>
          <p:cNvPr id="7" name="图片 6">
            <a:extLst>
              <a:ext uri="{FF2B5EF4-FFF2-40B4-BE49-F238E27FC236}">
                <a16:creationId xmlns:a16="http://schemas.microsoft.com/office/drawing/2014/main" id="{5F375D8E-F3C3-F246-A8F5-1CA2789138C7}"/>
              </a:ext>
            </a:extLst>
          </p:cNvPr>
          <p:cNvPicPr>
            <a:picLocks noChangeAspect="1"/>
          </p:cNvPicPr>
          <p:nvPr/>
        </p:nvPicPr>
        <p:blipFill>
          <a:blip r:embed="rId3"/>
          <a:stretch>
            <a:fillRect/>
          </a:stretch>
        </p:blipFill>
        <p:spPr>
          <a:xfrm>
            <a:off x="6078139" y="2204864"/>
            <a:ext cx="5486400" cy="3086100"/>
          </a:xfrm>
          <a:prstGeom prst="rect">
            <a:avLst/>
          </a:prstGeom>
        </p:spPr>
      </p:pic>
    </p:spTree>
    <p:extLst>
      <p:ext uri="{BB962C8B-B14F-4D97-AF65-F5344CB8AC3E}">
        <p14:creationId xmlns:p14="http://schemas.microsoft.com/office/powerpoint/2010/main" val="64969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7">
            <a:extLst>
              <a:ext uri="{FF2B5EF4-FFF2-40B4-BE49-F238E27FC236}">
                <a16:creationId xmlns:a16="http://schemas.microsoft.com/office/drawing/2014/main" id="{1FC7598D-059C-F047-A907-9ED5DF932C43}"/>
              </a:ext>
            </a:extLst>
          </p:cNvPr>
          <p:cNvSpPr>
            <a:spLocks noGrp="1"/>
          </p:cNvSpPr>
          <p:nvPr>
            <p:ph type="title"/>
          </p:nvPr>
        </p:nvSpPr>
        <p:spPr>
          <a:xfrm>
            <a:off x="623635" y="679570"/>
            <a:ext cx="10963473" cy="589190"/>
          </a:xfrm>
        </p:spPr>
        <p:txBody>
          <a:bodyPr/>
          <a:lstStyle/>
          <a:p>
            <a:r>
              <a:rPr lang="en-US" altLang="zh-CN" dirty="0"/>
              <a:t>CPU</a:t>
            </a:r>
            <a:r>
              <a:rPr lang="zh-CN" altLang="en-US" dirty="0"/>
              <a:t> 发展历史</a:t>
            </a:r>
          </a:p>
        </p:txBody>
      </p:sp>
      <p:pic>
        <p:nvPicPr>
          <p:cNvPr id="2" name="图片 1">
            <a:extLst>
              <a:ext uri="{FF2B5EF4-FFF2-40B4-BE49-F238E27FC236}">
                <a16:creationId xmlns:a16="http://schemas.microsoft.com/office/drawing/2014/main" id="{855A78B0-F658-C146-ADAA-2F80F59D8C6B}"/>
              </a:ext>
            </a:extLst>
          </p:cNvPr>
          <p:cNvPicPr>
            <a:picLocks noChangeAspect="1"/>
          </p:cNvPicPr>
          <p:nvPr/>
        </p:nvPicPr>
        <p:blipFill rotWithShape="1">
          <a:blip r:embed="rId2"/>
          <a:srcRect l="10399" t="8620" r="10344" b="12069"/>
          <a:stretch/>
        </p:blipFill>
        <p:spPr>
          <a:xfrm>
            <a:off x="983357" y="2132856"/>
            <a:ext cx="3098800" cy="3100931"/>
          </a:xfrm>
          <a:prstGeom prst="rect">
            <a:avLst/>
          </a:prstGeom>
        </p:spPr>
      </p:pic>
      <p:pic>
        <p:nvPicPr>
          <p:cNvPr id="3" name="图片 2">
            <a:extLst>
              <a:ext uri="{FF2B5EF4-FFF2-40B4-BE49-F238E27FC236}">
                <a16:creationId xmlns:a16="http://schemas.microsoft.com/office/drawing/2014/main" id="{52752E5D-95E7-5144-9A9D-A992EFEC97FC}"/>
              </a:ext>
            </a:extLst>
          </p:cNvPr>
          <p:cNvPicPr>
            <a:picLocks noChangeAspect="1"/>
          </p:cNvPicPr>
          <p:nvPr/>
        </p:nvPicPr>
        <p:blipFill rotWithShape="1">
          <a:blip r:embed="rId3"/>
          <a:srcRect l="17716" t="16430" r="18779" b="17856"/>
          <a:stretch/>
        </p:blipFill>
        <p:spPr>
          <a:xfrm>
            <a:off x="4586213" y="2132856"/>
            <a:ext cx="3024337" cy="3158000"/>
          </a:xfrm>
          <a:prstGeom prst="rect">
            <a:avLst/>
          </a:prstGeom>
        </p:spPr>
      </p:pic>
      <p:pic>
        <p:nvPicPr>
          <p:cNvPr id="8" name="图片 7">
            <a:extLst>
              <a:ext uri="{FF2B5EF4-FFF2-40B4-BE49-F238E27FC236}">
                <a16:creationId xmlns:a16="http://schemas.microsoft.com/office/drawing/2014/main" id="{64B44192-57D4-8544-AD7B-40BA14A55DCD}"/>
              </a:ext>
            </a:extLst>
          </p:cNvPr>
          <p:cNvPicPr>
            <a:picLocks noChangeAspect="1"/>
          </p:cNvPicPr>
          <p:nvPr/>
        </p:nvPicPr>
        <p:blipFill>
          <a:blip r:embed="rId4"/>
          <a:stretch>
            <a:fillRect/>
          </a:stretch>
        </p:blipFill>
        <p:spPr>
          <a:xfrm>
            <a:off x="8114605" y="2132856"/>
            <a:ext cx="2900061" cy="3078343"/>
          </a:xfrm>
          <a:prstGeom prst="rect">
            <a:avLst/>
          </a:prstGeom>
        </p:spPr>
      </p:pic>
    </p:spTree>
    <p:extLst>
      <p:ext uri="{BB962C8B-B14F-4D97-AF65-F5344CB8AC3E}">
        <p14:creationId xmlns:p14="http://schemas.microsoft.com/office/powerpoint/2010/main" val="289398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1D96AE5-B05F-FA49-83DC-0E13EA963BA2}"/>
              </a:ext>
            </a:extLst>
          </p:cNvPr>
          <p:cNvPicPr>
            <a:picLocks noChangeAspect="1"/>
          </p:cNvPicPr>
          <p:nvPr/>
        </p:nvPicPr>
        <p:blipFill>
          <a:blip r:embed="rId2"/>
          <a:stretch>
            <a:fillRect/>
          </a:stretch>
        </p:blipFill>
        <p:spPr>
          <a:xfrm>
            <a:off x="6458421" y="2130287"/>
            <a:ext cx="2540000" cy="2387600"/>
          </a:xfrm>
          <a:prstGeom prst="rect">
            <a:avLst/>
          </a:prstGeom>
        </p:spPr>
      </p:pic>
      <p:pic>
        <p:nvPicPr>
          <p:cNvPr id="6" name="图片 5">
            <a:extLst>
              <a:ext uri="{FF2B5EF4-FFF2-40B4-BE49-F238E27FC236}">
                <a16:creationId xmlns:a16="http://schemas.microsoft.com/office/drawing/2014/main" id="{25818213-7037-754B-8B6B-E29E507819FF}"/>
              </a:ext>
            </a:extLst>
          </p:cNvPr>
          <p:cNvPicPr>
            <a:picLocks noChangeAspect="1"/>
          </p:cNvPicPr>
          <p:nvPr/>
        </p:nvPicPr>
        <p:blipFill rotWithShape="1">
          <a:blip r:embed="rId3"/>
          <a:srcRect l="9191" t="7475" r="7476" b="9838"/>
          <a:stretch/>
        </p:blipFill>
        <p:spPr>
          <a:xfrm>
            <a:off x="3146053" y="2063525"/>
            <a:ext cx="2473566" cy="2454362"/>
          </a:xfrm>
          <a:prstGeom prst="rect">
            <a:avLst/>
          </a:prstGeom>
        </p:spPr>
      </p:pic>
      <p:sp>
        <p:nvSpPr>
          <p:cNvPr id="7" name="标题 7">
            <a:extLst>
              <a:ext uri="{FF2B5EF4-FFF2-40B4-BE49-F238E27FC236}">
                <a16:creationId xmlns:a16="http://schemas.microsoft.com/office/drawing/2014/main" id="{DC78E769-70FB-1142-9AEA-9B3EFE832EEF}"/>
              </a:ext>
            </a:extLst>
          </p:cNvPr>
          <p:cNvSpPr>
            <a:spLocks noGrp="1"/>
          </p:cNvSpPr>
          <p:nvPr>
            <p:ph type="title"/>
          </p:nvPr>
        </p:nvSpPr>
        <p:spPr>
          <a:xfrm>
            <a:off x="623635" y="679570"/>
            <a:ext cx="10963473" cy="589190"/>
          </a:xfrm>
        </p:spPr>
        <p:txBody>
          <a:bodyPr/>
          <a:lstStyle/>
          <a:p>
            <a:r>
              <a:rPr lang="en-US" altLang="zh-CN" dirty="0"/>
              <a:t>CPU</a:t>
            </a:r>
            <a:r>
              <a:rPr lang="zh-CN" altLang="en-US" dirty="0"/>
              <a:t> 发展历史</a:t>
            </a:r>
          </a:p>
        </p:txBody>
      </p:sp>
    </p:spTree>
    <p:extLst>
      <p:ext uri="{BB962C8B-B14F-4D97-AF65-F5344CB8AC3E}">
        <p14:creationId xmlns:p14="http://schemas.microsoft.com/office/powerpoint/2010/main" val="209236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33261</TotalTime>
  <Words>1088</Words>
  <Application>Microsoft Macintosh PowerPoint</Application>
  <PresentationFormat>自定义</PresentationFormat>
  <Paragraphs>122</Paragraphs>
  <Slides>32</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32</vt:i4>
      </vt:variant>
    </vt:vector>
  </HeadingPairs>
  <TitlesOfParts>
    <vt:vector size="51"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CPU 发展历史和组成</vt:lpstr>
      <vt:lpstr>CPU 发展历史</vt:lpstr>
      <vt:lpstr>CPU 发展历史</vt:lpstr>
      <vt:lpstr>CPU 发展历史</vt:lpstr>
      <vt:lpstr>CPU 发展历史</vt:lpstr>
      <vt:lpstr>CPU 发展历史</vt:lpstr>
      <vt:lpstr>CPU 发展历史</vt:lpstr>
      <vt:lpstr>CPU 发展历史</vt:lpstr>
      <vt:lpstr>CPU 主要组成</vt:lpstr>
      <vt:lpstr>CPU 主要组成</vt:lpstr>
      <vt:lpstr>CPU 主要组成</vt:lpstr>
      <vt:lpstr>CPU 主要组成</vt:lpstr>
      <vt:lpstr>CPU 主要组成</vt:lpstr>
      <vt:lpstr>CPU 工作流程</vt:lpstr>
      <vt:lpstr>冯·诺依曼架构</vt:lpstr>
      <vt:lpstr>冯·诺依曼架构</vt:lpstr>
      <vt:lpstr>CPU 架构图</vt:lpstr>
      <vt:lpstr>现代 CPU 架构图</vt:lpstr>
      <vt:lpstr>约束与限制</vt:lpstr>
      <vt:lpstr>Parallel Processing 并行处理架构</vt:lpstr>
      <vt:lpstr>并行处理硬件架构</vt:lpstr>
      <vt:lpstr>并行计算处理硬件架构（I） ： SISD 系统</vt:lpstr>
      <vt:lpstr>并行计算处理硬件架构（II）：SIMD 系统</vt:lpstr>
      <vt:lpstr>并行计算处理硬件架构（I）：MISD 系统</vt:lpstr>
      <vt:lpstr>并行计算处理硬件架构（III）： MIMD 系统</vt:lpstr>
      <vt:lpstr>并行计算处理硬件架构（III）： MIMD 系统</vt:lpstr>
      <vt:lpstr>并行计算处理硬件架构（IV）： SIMT 系统</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5456</cp:revision>
  <dcterms:created xsi:type="dcterms:W3CDTF">2015-01-14T10:38:57Z</dcterms:created>
  <dcterms:modified xsi:type="dcterms:W3CDTF">2024-04-25T07:52:01Z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